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m5JqdvEkkkGzPFwZiEoAfQ3jn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A508C-3F30-413E-B884-C33812FF7E39}">
  <a:tblStyle styleId="{FEAA508C-3F30-413E-B884-C33812FF7E3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8" autoAdjust="0"/>
    <p:restoredTop sz="94660"/>
  </p:normalViewPr>
  <p:slideViewPr>
    <p:cSldViewPr snapToGrid="0">
      <p:cViewPr varScale="1">
        <p:scale>
          <a:sx n="68" d="100"/>
          <a:sy n="68" d="100"/>
        </p:scale>
        <p:origin x="121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3771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7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36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01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15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09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576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87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36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3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83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90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51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5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63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67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33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b452d7dd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b452d7dd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cab452d7dd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26</a:t>
            </a:fld>
            <a:endParaRPr/>
          </a:p>
        </p:txBody>
      </p:sp>
    </p:spTree>
    <p:extLst>
      <p:ext uri="{BB962C8B-B14F-4D97-AF65-F5344CB8AC3E}">
        <p14:creationId xmlns:p14="http://schemas.microsoft.com/office/powerpoint/2010/main" val="84015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37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49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4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07da59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07da59f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7a07da59f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extLst>
      <p:ext uri="{BB962C8B-B14F-4D97-AF65-F5344CB8AC3E}">
        <p14:creationId xmlns:p14="http://schemas.microsoft.com/office/powerpoint/2010/main" val="21929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ab452d7dd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cab452d7dd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14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ab452d7dd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cab452d7dd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60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ab452d7dd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cab452d7dd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10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1"/>
        <p:cNvGrpSpPr/>
        <p:nvPr/>
      </p:nvGrpSpPr>
      <p:grpSpPr>
        <a:xfrm>
          <a:off x="0" y="0"/>
          <a:ext cx="0" cy="0"/>
          <a:chOff x="0" y="0"/>
          <a:chExt cx="0" cy="0"/>
        </a:xfrm>
      </p:grpSpPr>
      <p:sp>
        <p:nvSpPr>
          <p:cNvPr id="22" name="Google Shape;22;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ibge.gov.br/geociencias/organizacao-do-territorio/malhas-territoriais/26565-malhas-de-setores-censitarios-divisoes-intramunicipais.html?=&amp;t=downloads" TargetMode="External"/><Relationship Id="rId3" Type="http://schemas.openxmlformats.org/officeDocument/2006/relationships/hyperlink" Target="https://www.ibge.gov.br/geociencias/organizacao-do-territorio/15774-malhas.html?=&amp;t=downloads" TargetMode="External"/><Relationship Id="rId7" Type="http://schemas.openxmlformats.org/officeDocument/2006/relationships/hyperlink" Target="https://www.ibge.gov.br/estatisticas/downloads-estatistica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arthdata.nasa.gov/learn/articles/new-aster-gdem" TargetMode="External"/><Relationship Id="rId5" Type="http://schemas.openxmlformats.org/officeDocument/2006/relationships/hyperlink" Target="https://www.ibge.gov.br/geociencias/downloads-geociencias.html" TargetMode="External"/><Relationship Id="rId4" Type="http://schemas.openxmlformats.org/officeDocument/2006/relationships/hyperlink" Target="https://metadados.ana.gov.br/geonetwork/srv/pt/metadata.show?id=458&amp;currTab=simple" TargetMode="External"/><Relationship Id="rId9" Type="http://schemas.openxmlformats.org/officeDocument/2006/relationships/hyperlink" Target="https://datageo.ambiente.sp.gov.br/navega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dpi.inpe.br/DPI/institucional/pessoal/historico"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campinas.sp.gov.br/arquivos/desenvolvimento-economico/cidades.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rc.unesp.br/igce/aplicada/ead/estudos_ambientais/ea15.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lo.br/pdf/mercator/v18/en_1984-2201-mercator-18-e18005.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dx.doi.org/10.17271/1984324010212017167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Titulo do Artigo / Trabalho realizado</a:t>
            </a:r>
            <a:br>
              <a:rPr lang="pt-BR" sz="3200" b="1" i="1">
                <a:solidFill>
                  <a:srgbClr val="003366"/>
                </a:solidFill>
                <a:latin typeface="Tahoma"/>
                <a:ea typeface="Tahoma"/>
                <a:cs typeface="Tahoma"/>
                <a:sym typeface="Tahoma"/>
              </a:rPr>
            </a:br>
            <a:endParaRPr>
              <a:solidFill>
                <a:srgbClr val="C00000"/>
              </a:solidFill>
            </a:endParaRPr>
          </a:p>
        </p:txBody>
      </p:sp>
      <p:sp>
        <p:nvSpPr>
          <p:cNvPr id="89" name="Google Shape;89;p1"/>
          <p:cNvSpPr txBox="1"/>
          <p:nvPr/>
        </p:nvSpPr>
        <p:spPr>
          <a:xfrm>
            <a:off x="880592" y="6353778"/>
            <a:ext cx="75497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chemeClr val="dk1"/>
                </a:solidFill>
                <a:latin typeface="Calibri"/>
                <a:ea typeface="Calibri"/>
                <a:cs typeface="Calibri"/>
                <a:sym typeface="Calibri"/>
              </a:rPr>
              <a:t>Elaboração de proposta para um Projeto SIG – Curso de Geoprocessamento / 1sem 2020 – Fatec Jacareí </a:t>
            </a:r>
            <a:endParaRPr/>
          </a:p>
        </p:txBody>
      </p:sp>
      <p:sp>
        <p:nvSpPr>
          <p:cNvPr id="90" name="Google Shape;90;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a:p>
            <a:pPr marL="0" lvl="0" indent="0" algn="ctr" rtl="0">
              <a:spcBef>
                <a:spcPts val="640"/>
              </a:spcBef>
              <a:spcAft>
                <a:spcPts val="0"/>
              </a:spcAft>
              <a:buClr>
                <a:schemeClr val="dk1"/>
              </a:buClr>
              <a:buSzPts val="3200"/>
              <a:buNone/>
            </a:pPr>
            <a:r>
              <a:rPr lang="pt-BR"/>
              <a:t>ANALISE TEMPORAL DA OCUPAÇÃO TERRITORIAL DO NÚCLEO LAGOA AZUL 2 – JACAREÍ, SP</a:t>
            </a:r>
            <a:endParaRPr b="1"/>
          </a:p>
          <a:p>
            <a:pPr marL="342900" lvl="0" indent="-139700" algn="ctr" rtl="0">
              <a:spcBef>
                <a:spcPts val="640"/>
              </a:spcBef>
              <a:spcAft>
                <a:spcPts val="0"/>
              </a:spcAft>
              <a:buClr>
                <a:schemeClr val="dk1"/>
              </a:buClr>
              <a:buSzPts val="3200"/>
              <a:buNone/>
            </a:pPr>
            <a:endParaRPr b="1"/>
          </a:p>
          <a:p>
            <a:pPr marL="342900" lvl="0" indent="-342900" algn="l" rtl="0">
              <a:spcBef>
                <a:spcPts val="480"/>
              </a:spcBef>
              <a:spcAft>
                <a:spcPts val="0"/>
              </a:spcAft>
              <a:buClr>
                <a:srgbClr val="FF0000"/>
              </a:buClr>
              <a:buSzPts val="2400"/>
              <a:buChar char="•"/>
            </a:pPr>
            <a:r>
              <a:rPr lang="pt-BR" sz="2400" b="1">
                <a:solidFill>
                  <a:srgbClr val="FF0000"/>
                </a:solidFill>
              </a:rPr>
              <a:t>Eduardo de Sousa Silveira </a:t>
            </a:r>
            <a:endParaRPr sz="2400" b="1">
              <a:solidFill>
                <a:srgbClr val="FF0000"/>
              </a:solidFill>
            </a:endParaRPr>
          </a:p>
          <a:p>
            <a:pPr marL="342900" lvl="0" indent="-381000" algn="l" rtl="0">
              <a:spcBef>
                <a:spcPts val="480"/>
              </a:spcBef>
              <a:spcAft>
                <a:spcPts val="0"/>
              </a:spcAft>
              <a:buClr>
                <a:srgbClr val="FF0000"/>
              </a:buClr>
              <a:buSzPts val="2400"/>
              <a:buChar char="•"/>
            </a:pPr>
            <a:r>
              <a:rPr lang="pt-BR" sz="2400" b="1">
                <a:solidFill>
                  <a:srgbClr val="FF0000"/>
                </a:solidFill>
              </a:rPr>
              <a:t>Edvaldo Consiglio Machado</a:t>
            </a:r>
            <a:endParaRPr sz="2400" b="1">
              <a:solidFill>
                <a:srgbClr val="FF0000"/>
              </a:solidFill>
            </a:endParaRPr>
          </a:p>
          <a:p>
            <a:pPr marL="342900" lvl="0" indent="-342900" algn="l" rtl="0">
              <a:spcBef>
                <a:spcPts val="480"/>
              </a:spcBef>
              <a:spcAft>
                <a:spcPts val="0"/>
              </a:spcAft>
              <a:buClr>
                <a:srgbClr val="FF0000"/>
              </a:buClr>
              <a:buSzPts val="2400"/>
              <a:buChar char="•"/>
            </a:pPr>
            <a:r>
              <a:rPr lang="pt-BR" sz="2400" b="1">
                <a:solidFill>
                  <a:srgbClr val="FF0000"/>
                </a:solidFill>
              </a:rPr>
              <a:t>Paula Victoria</a:t>
            </a:r>
            <a:endParaRPr/>
          </a:p>
          <a:p>
            <a:pPr marL="342900" lvl="0" indent="-342900" algn="l" rtl="0">
              <a:spcBef>
                <a:spcPts val="480"/>
              </a:spcBef>
              <a:spcAft>
                <a:spcPts val="0"/>
              </a:spcAft>
              <a:buClr>
                <a:srgbClr val="FF0000"/>
              </a:buClr>
              <a:buSzPts val="2400"/>
              <a:buChar char="•"/>
            </a:pPr>
            <a:r>
              <a:rPr lang="pt-BR" sz="2400" b="1">
                <a:solidFill>
                  <a:srgbClr val="FF0000"/>
                </a:solidFill>
              </a:rPr>
              <a:t>Victor Sérgio Silva Barros</a:t>
            </a:r>
            <a:endParaRPr sz="24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46" name="Google Shape;146;p10"/>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47500" lnSpcReduction="20000"/>
          </a:bodyPr>
          <a:lstStyle/>
          <a:p>
            <a:pPr marL="342900" lvl="0" indent="-281940" algn="just" rtl="0">
              <a:spcBef>
                <a:spcPts val="0"/>
              </a:spcBef>
              <a:spcAft>
                <a:spcPts val="0"/>
              </a:spcAft>
              <a:buClr>
                <a:schemeClr val="dk1"/>
              </a:buClr>
              <a:buSzPct val="100000"/>
              <a:buNone/>
            </a:pPr>
            <a:endParaRPr sz="2400" b="0" i="0" u="none" strike="noStrike" dirty="0"/>
          </a:p>
          <a:p>
            <a:pPr marL="342900" algn="just">
              <a:spcBef>
                <a:spcPts val="256"/>
              </a:spcBef>
              <a:buSzPct val="100000"/>
            </a:pPr>
            <a:r>
              <a:rPr lang="pt-BR" sz="2900" dirty="0"/>
              <a:t>A área de estudo se encontra ao norte do município de Jacareí, em uma área de propriedade particular e mais ao Sul fica um Bairro regular chamado Parque Meia Lua</a:t>
            </a:r>
            <a:r>
              <a:rPr lang="pt-BR" sz="1600" dirty="0"/>
              <a:t>, </a:t>
            </a:r>
            <a:r>
              <a:rPr lang="pt-BR" sz="2900" dirty="0"/>
              <a:t>segundo os dados da prefeitura. </a:t>
            </a:r>
          </a:p>
          <a:p>
            <a:pPr marL="342900" algn="just">
              <a:spcBef>
                <a:spcPts val="256"/>
              </a:spcBef>
              <a:buSzPct val="100000"/>
            </a:pPr>
            <a:endParaRPr sz="2900" dirty="0"/>
          </a:p>
          <a:p>
            <a:pPr marL="342900" lvl="0" indent="-342900" algn="just" rtl="0">
              <a:spcBef>
                <a:spcPts val="232"/>
              </a:spcBef>
              <a:spcAft>
                <a:spcPts val="0"/>
              </a:spcAft>
              <a:buClr>
                <a:schemeClr val="dk1"/>
              </a:buClr>
              <a:buSzPct val="100000"/>
              <a:buChar char="•"/>
            </a:pPr>
            <a:r>
              <a:rPr lang="pt-BR" sz="2900" dirty="0"/>
              <a:t>Com analise do Google Earth, a invasão começou no período de 2016, já possuía uma área irregular a direita do local. Ao redor da área verificou-se que já possuía lagos com extração de minérios, o Rio Paraíba, vegetação, algumas edificações já instalada e até um aterro sanitário.</a:t>
            </a:r>
          </a:p>
          <a:p>
            <a:pPr marL="342900" lvl="0" indent="-342900" algn="just" rtl="0">
              <a:spcBef>
                <a:spcPts val="232"/>
              </a:spcBef>
              <a:spcAft>
                <a:spcPts val="0"/>
              </a:spcAft>
              <a:buClr>
                <a:schemeClr val="dk1"/>
              </a:buClr>
              <a:buSzPct val="100000"/>
              <a:buChar char="•"/>
            </a:pPr>
            <a:endParaRPr lang="pt-BR" sz="2900" dirty="0"/>
          </a:p>
          <a:p>
            <a:pPr marL="342900" lvl="0" algn="just">
              <a:spcBef>
                <a:spcPts val="232"/>
              </a:spcBef>
              <a:buSzPct val="100000"/>
            </a:pPr>
            <a:r>
              <a:rPr lang="pt-BR" sz="2900" dirty="0"/>
              <a:t>Com imagens  de satélite mais recentes do ano 2020 e a ferramenta do Google Earth, traçou um polígono para calcular o tamanho da  área que foi de 6.0828,79 m². </a:t>
            </a:r>
          </a:p>
          <a:p>
            <a:pPr marL="342900" lvl="0" algn="just">
              <a:spcBef>
                <a:spcPts val="232"/>
              </a:spcBef>
              <a:buSzPct val="100000"/>
            </a:pPr>
            <a:endParaRPr lang="pt-BR" sz="2900" dirty="0"/>
          </a:p>
          <a:p>
            <a:pPr marL="342900" lvl="0" algn="just">
              <a:spcBef>
                <a:spcPts val="232"/>
              </a:spcBef>
              <a:buSzPct val="100000"/>
            </a:pPr>
            <a:r>
              <a:rPr lang="pt-BR" sz="2900" dirty="0"/>
              <a:t>A falta de moradia para a população de baixa renda, principalmente nas grandes e médias cidades, tem dado causa às invasões e loteamentos irregulares, que vêm se constituindo num dos maiores problemas da atualidade, como a desagregação social. (FREITAS, 2020) Como o aumento populacional e a baixa renda, pessoas que não possuíam residência ou não tinham condições para pagar aluguel, se apossaram da área privada denomina hoje, Lagoa Azul 2, como uma maneira de encontrar um lugar para morar.</a:t>
            </a:r>
          </a:p>
          <a:p>
            <a:pPr marL="342900" lvl="0" algn="just">
              <a:spcBef>
                <a:spcPts val="232"/>
              </a:spcBef>
              <a:buSzPct val="100000"/>
            </a:pPr>
            <a:endParaRPr lang="pt-BR" sz="2900" dirty="0"/>
          </a:p>
          <a:p>
            <a:pPr marL="342900" lvl="0" algn="just">
              <a:spcBef>
                <a:spcPts val="232"/>
              </a:spcBef>
              <a:buSzPct val="100000"/>
            </a:pPr>
            <a:r>
              <a:rPr lang="pt-BR" sz="2900" dirty="0">
                <a:highlight>
                  <a:srgbClr val="FFFF00"/>
                </a:highlight>
              </a:rPr>
              <a:t>Essa ocupação irregular hoje, se caracteriza por precariedade. Pois não há uma infraestrutura básica adequada que atenda as necessidades dos moradores locais, como acesso a água, energia, coleta de esgoto e de lixo. TEM QUE PERGUNTAR AO PROF. SE PODE COLOCAR SEM CITAÇÃO</a:t>
            </a:r>
            <a:endParaRPr sz="2900" b="0" i="0" u="none" strike="noStrike" dirty="0"/>
          </a:p>
          <a:p>
            <a:pPr marL="342900" lvl="0" indent="-269240" algn="just" rtl="0">
              <a:spcBef>
                <a:spcPts val="232"/>
              </a:spcBef>
              <a:spcAft>
                <a:spcPts val="0"/>
              </a:spcAft>
              <a:buClr>
                <a:schemeClr val="dk1"/>
              </a:buClr>
              <a:buSzPct val="100000"/>
              <a:buNone/>
            </a:pPr>
            <a:endParaRPr sz="29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dirty="0">
                <a:solidFill>
                  <a:srgbClr val="003366"/>
                </a:solidFill>
                <a:latin typeface="Tahoma"/>
                <a:ea typeface="Tahoma"/>
                <a:cs typeface="Tahoma"/>
                <a:sym typeface="Tahoma"/>
              </a:rPr>
            </a:br>
            <a:r>
              <a:rPr lang="pt-BR" sz="3200" b="1" i="1" dirty="0">
                <a:solidFill>
                  <a:srgbClr val="003366"/>
                </a:solidFill>
                <a:latin typeface="Tahoma"/>
                <a:ea typeface="Tahoma"/>
                <a:cs typeface="Tahoma"/>
                <a:sym typeface="Tahoma"/>
              </a:rPr>
              <a:t>Materiais e Métodos </a:t>
            </a:r>
            <a:br>
              <a:rPr lang="pt-BR" sz="3200" b="1" i="1" dirty="0">
                <a:solidFill>
                  <a:srgbClr val="003366"/>
                </a:solidFill>
                <a:latin typeface="Tahoma"/>
                <a:ea typeface="Tahoma"/>
                <a:cs typeface="Tahoma"/>
                <a:sym typeface="Tahoma"/>
              </a:rPr>
            </a:br>
            <a:r>
              <a:rPr lang="pt-BR" sz="3200" b="1" dirty="0">
                <a:solidFill>
                  <a:srgbClr val="C00000"/>
                </a:solidFill>
                <a:latin typeface="Tahoma"/>
                <a:ea typeface="Tahoma"/>
                <a:cs typeface="Tahoma"/>
                <a:sym typeface="Tahoma"/>
              </a:rPr>
              <a:t> </a:t>
            </a:r>
            <a:endParaRPr dirty="0">
              <a:solidFill>
                <a:srgbClr val="C00000"/>
              </a:solidFill>
            </a:endParaRPr>
          </a:p>
        </p:txBody>
      </p:sp>
      <p:sp>
        <p:nvSpPr>
          <p:cNvPr id="152" name="Google Shape;152;p11"/>
          <p:cNvSpPr txBox="1">
            <a:spLocks noGrp="1"/>
          </p:cNvSpPr>
          <p:nvPr>
            <p:ph type="body" idx="1"/>
          </p:nvPr>
        </p:nvSpPr>
        <p:spPr>
          <a:xfrm>
            <a:off x="457200" y="764704"/>
            <a:ext cx="8229600" cy="5256584"/>
          </a:xfrm>
          <a:prstGeom prst="rect">
            <a:avLst/>
          </a:prstGeom>
          <a:noFill/>
          <a:ln>
            <a:noFill/>
          </a:ln>
        </p:spPr>
        <p:txBody>
          <a:bodyPr spcFirstLastPara="1" wrap="square" lIns="91425" tIns="45700" rIns="91425" bIns="45700" anchor="t" anchorCtr="0">
            <a:normAutofit fontScale="40000" lnSpcReduction="20000"/>
          </a:bodyPr>
          <a:lstStyle/>
          <a:p>
            <a:pPr marL="342900" lvl="0" indent="-342900" algn="just" rtl="0">
              <a:spcBef>
                <a:spcPts val="0"/>
              </a:spcBef>
              <a:spcAft>
                <a:spcPts val="0"/>
              </a:spcAft>
              <a:buClr>
                <a:schemeClr val="dk1"/>
              </a:buClr>
              <a:buSzPct val="100000"/>
              <a:buChar char="•"/>
            </a:pPr>
            <a:r>
              <a:rPr lang="pt-BR" sz="3000" b="1"/>
              <a:t>Materiais</a:t>
            </a:r>
            <a:endParaRPr/>
          </a:p>
          <a:p>
            <a:pPr marL="342900" lvl="0" indent="-342900" algn="just" rtl="0">
              <a:spcBef>
                <a:spcPts val="240"/>
              </a:spcBef>
              <a:spcAft>
                <a:spcPts val="0"/>
              </a:spcAft>
              <a:buClr>
                <a:schemeClr val="dk1"/>
              </a:buClr>
              <a:buSzPct val="100000"/>
              <a:buChar char="•"/>
            </a:pPr>
            <a:r>
              <a:rPr lang="pt-BR" sz="3000" b="1">
                <a:highlight>
                  <a:srgbClr val="FFFF00"/>
                </a:highlight>
              </a:rPr>
              <a:t>1) Levantamento Bibliográfico </a:t>
            </a:r>
            <a:endParaRPr/>
          </a:p>
          <a:p>
            <a:pPr marL="342900" lvl="0" indent="-342900" algn="just" rtl="0">
              <a:spcBef>
                <a:spcPts val="240"/>
              </a:spcBef>
              <a:spcAft>
                <a:spcPts val="0"/>
              </a:spcAft>
              <a:buClr>
                <a:schemeClr val="dk1"/>
              </a:buClr>
              <a:buSzPct val="100000"/>
              <a:buChar char="•"/>
            </a:pPr>
            <a:r>
              <a:rPr lang="pt-BR" sz="3000"/>
              <a:t>Informações e dados disponibilizados no IBGE, MMA, USGS, INPE, ANA e CBH-PS.</a:t>
            </a:r>
            <a:endParaRPr/>
          </a:p>
          <a:p>
            <a:pPr marL="342900" lvl="0" indent="-342900" algn="just" rtl="0">
              <a:spcBef>
                <a:spcPts val="240"/>
              </a:spcBef>
              <a:spcAft>
                <a:spcPts val="0"/>
              </a:spcAft>
              <a:buClr>
                <a:schemeClr val="dk1"/>
              </a:buClr>
              <a:buSzPct val="100000"/>
              <a:buChar char="•"/>
            </a:pPr>
            <a:r>
              <a:rPr lang="pt-BR" sz="3000"/>
              <a:t>Relatórios e publicações Comitê da Bacia Hidrográfica do Paraíba do Sul – (CBH-PS)</a:t>
            </a:r>
            <a:endParaRPr/>
          </a:p>
          <a:p>
            <a:pPr marL="342900" lvl="0" indent="-342900" algn="just" rtl="0">
              <a:spcBef>
                <a:spcPts val="240"/>
              </a:spcBef>
              <a:spcAft>
                <a:spcPts val="0"/>
              </a:spcAft>
              <a:buClr>
                <a:schemeClr val="dk1"/>
              </a:buClr>
              <a:buSzPct val="100000"/>
              <a:buChar char="•"/>
            </a:pPr>
            <a:r>
              <a:rPr lang="pt-BR" sz="3000"/>
              <a:t>Textos, teses, mestrados e artigos que abordem análise ambiental em bacias hidrográficas visando a recuperação da cobertura vegetal.</a:t>
            </a:r>
            <a:endParaRPr/>
          </a:p>
          <a:p>
            <a:pPr marL="342900" lvl="0" indent="-266700" algn="just" rtl="0">
              <a:spcBef>
                <a:spcPts val="240"/>
              </a:spcBef>
              <a:spcAft>
                <a:spcPts val="0"/>
              </a:spcAft>
              <a:buClr>
                <a:schemeClr val="dk1"/>
              </a:buClr>
              <a:buSzPct val="100000"/>
              <a:buNone/>
            </a:pPr>
            <a:endParaRPr sz="3000">
              <a:solidFill>
                <a:srgbClr val="FF0000"/>
              </a:solidFill>
            </a:endParaRPr>
          </a:p>
          <a:p>
            <a:pPr marL="342900" lvl="0" indent="-342900" algn="just" rtl="0">
              <a:spcBef>
                <a:spcPts val="240"/>
              </a:spcBef>
              <a:spcAft>
                <a:spcPts val="0"/>
              </a:spcAft>
              <a:buClr>
                <a:schemeClr val="dk1"/>
              </a:buClr>
              <a:buSzPct val="100000"/>
              <a:buChar char="•"/>
            </a:pPr>
            <a:r>
              <a:rPr lang="pt-BR" sz="3000" b="1">
                <a:highlight>
                  <a:srgbClr val="FFFF00"/>
                </a:highlight>
              </a:rPr>
              <a:t>2) Levantamento da Base Dados Digitais</a:t>
            </a:r>
            <a:endParaRPr/>
          </a:p>
          <a:p>
            <a:pPr marL="342900" lvl="0" indent="-342900" algn="l" rtl="0">
              <a:spcBef>
                <a:spcPts val="240"/>
              </a:spcBef>
              <a:spcAft>
                <a:spcPts val="0"/>
              </a:spcAft>
              <a:buClr>
                <a:schemeClr val="dk1"/>
              </a:buClr>
              <a:buSzPct val="100000"/>
              <a:buChar char="•"/>
            </a:pPr>
            <a:r>
              <a:rPr lang="pt-BR" sz="3000"/>
              <a:t>Limites do município Jacareí, SP, escala 1: 250 000 / IBGE/2019 formato </a:t>
            </a:r>
            <a:r>
              <a:rPr lang="pt-BR" sz="3000" i="1"/>
              <a:t>shapefile</a:t>
            </a:r>
            <a:r>
              <a:rPr lang="pt-BR" sz="3000"/>
              <a:t> (</a:t>
            </a:r>
            <a:r>
              <a:rPr lang="pt-BR" sz="3000" u="sng">
                <a:solidFill>
                  <a:schemeClr val="hlink"/>
                </a:solidFill>
                <a:hlinkClick r:id="rId3"/>
              </a:rPr>
              <a:t>https://www.ibge.gov.br/geociencias/organizacao-do-territorio/15774-malhas.html?=&amp;t=downloads</a:t>
            </a:r>
            <a:r>
              <a:rPr lang="pt-BR" sz="3000"/>
              <a:t>).</a:t>
            </a:r>
            <a:endParaRPr/>
          </a:p>
          <a:p>
            <a:pPr marL="342900" lvl="0" indent="-342900" algn="l" rtl="0">
              <a:spcBef>
                <a:spcPts val="240"/>
              </a:spcBef>
              <a:spcAft>
                <a:spcPts val="0"/>
              </a:spcAft>
              <a:buClr>
                <a:schemeClr val="dk1"/>
              </a:buClr>
              <a:buSzPct val="100000"/>
              <a:buChar char="•"/>
            </a:pPr>
            <a:r>
              <a:rPr lang="pt-BR" sz="3000"/>
              <a:t>Limite das sub-bacias da Bacia hidrográfica do Paraíba do Sul, escala 1: 50 000 / ANA, formato shapefile (</a:t>
            </a:r>
            <a:r>
              <a:rPr lang="pt-BR" sz="3000" u="sng">
                <a:solidFill>
                  <a:schemeClr val="hlink"/>
                </a:solidFill>
                <a:hlinkClick r:id="rId4"/>
              </a:rPr>
              <a:t>https://metadados.ana.gov.br/geonetwork/srv/pt/metadata.show?id=458&amp;currTab=simple</a:t>
            </a:r>
            <a:r>
              <a:rPr lang="pt-BR" sz="3000"/>
              <a:t>).</a:t>
            </a:r>
            <a:endParaRPr/>
          </a:p>
          <a:p>
            <a:pPr marL="342900" lvl="0" indent="-342900" algn="l" rtl="0">
              <a:spcBef>
                <a:spcPts val="240"/>
              </a:spcBef>
              <a:spcAft>
                <a:spcPts val="0"/>
              </a:spcAft>
              <a:buClr>
                <a:schemeClr val="dk1"/>
              </a:buClr>
              <a:buSzPct val="100000"/>
              <a:buChar char="•"/>
            </a:pPr>
            <a:r>
              <a:rPr lang="pt-BR" sz="3000"/>
              <a:t>Carta topográfica de Jacareí / hidrografia, SP, escala 1:50 000 / IBGE, formato dgn (</a:t>
            </a:r>
            <a:r>
              <a:rPr lang="pt-BR" sz="3000" u="sng">
                <a:solidFill>
                  <a:schemeClr val="hlink"/>
                </a:solidFill>
                <a:hlinkClick r:id="rId5"/>
              </a:rPr>
              <a:t>https://www.ibge.gov.br/geociencias/downloads-geociencias.html</a:t>
            </a:r>
            <a:r>
              <a:rPr lang="pt-BR" sz="3000"/>
              <a:t>).</a:t>
            </a:r>
            <a:endParaRPr/>
          </a:p>
          <a:p>
            <a:pPr marL="342900" lvl="0" indent="-342900" algn="just" rtl="0">
              <a:spcBef>
                <a:spcPts val="240"/>
              </a:spcBef>
              <a:spcAft>
                <a:spcPts val="0"/>
              </a:spcAft>
              <a:buClr>
                <a:schemeClr val="dk1"/>
              </a:buClr>
              <a:buSzPct val="100000"/>
              <a:buChar char="•"/>
            </a:pPr>
            <a:r>
              <a:rPr lang="pt-BR" sz="3000"/>
              <a:t>Modelo Digital de elevação ASTERGDEM, escala aproximada 1:50 000.</a:t>
            </a:r>
            <a:endParaRPr/>
          </a:p>
          <a:p>
            <a:pPr marL="342900" lvl="0" indent="-342900" algn="just" rtl="0">
              <a:spcBef>
                <a:spcPts val="240"/>
              </a:spcBef>
              <a:spcAft>
                <a:spcPts val="0"/>
              </a:spcAft>
              <a:buClr>
                <a:schemeClr val="dk1"/>
              </a:buClr>
              <a:buSzPct val="100000"/>
              <a:buChar char="•"/>
            </a:pPr>
            <a:r>
              <a:rPr lang="pt-BR" sz="3000"/>
              <a:t>(</a:t>
            </a:r>
            <a:r>
              <a:rPr lang="pt-BR" sz="3000" u="sng">
                <a:solidFill>
                  <a:schemeClr val="hlink"/>
                </a:solidFill>
                <a:hlinkClick r:id="rId6"/>
              </a:rPr>
              <a:t>https://earthdata.nasa.gov/learn/articles/new-aster-gdem</a:t>
            </a:r>
            <a:r>
              <a:rPr lang="pt-BR" sz="3000"/>
              <a:t>)</a:t>
            </a:r>
            <a:endParaRPr/>
          </a:p>
          <a:p>
            <a:pPr marL="342900" lvl="0" indent="-342900" algn="just" rtl="0">
              <a:spcBef>
                <a:spcPts val="240"/>
              </a:spcBef>
              <a:spcAft>
                <a:spcPts val="0"/>
              </a:spcAft>
              <a:buClr>
                <a:schemeClr val="dk1"/>
              </a:buClr>
              <a:buSzPct val="100000"/>
              <a:buChar char="•"/>
            </a:pPr>
            <a:r>
              <a:rPr lang="pt-BR" sz="3000"/>
              <a:t>Uma Imagens do satélite Landsat 5 (Land Remote Sensing Satellite), sensor TM (Thematic Mapper), órbita 219, ponto 76, data da aquisição 29/09/2000 (ID: LT05_L1TP_219076_20000929_20161213_01_T1). </a:t>
            </a:r>
            <a:endParaRPr/>
          </a:p>
          <a:p>
            <a:pPr marL="342900" lvl="0" indent="-342900" algn="just" rtl="0">
              <a:spcBef>
                <a:spcPts val="240"/>
              </a:spcBef>
              <a:spcAft>
                <a:spcPts val="0"/>
              </a:spcAft>
              <a:buClr>
                <a:schemeClr val="dk1"/>
              </a:buClr>
              <a:buSzPct val="100000"/>
              <a:buChar char="•"/>
            </a:pPr>
            <a:r>
              <a:rPr lang="pt-BR" sz="3000"/>
              <a:t>Uma imagem do satélite Landsat 8 (Land Remote Sensing Satellite), sensor OLI (Operational Terra Imagery), órbita 219, ponto 76, data da aquisição 04/09/2000 (ID: LC08_L1TP_219076_20200904_20200917_01_T1). </a:t>
            </a:r>
            <a:endParaRPr/>
          </a:p>
          <a:p>
            <a:pPr marL="342900" lvl="0" indent="-342900" algn="just" rtl="0">
              <a:spcBef>
                <a:spcPts val="240"/>
              </a:spcBef>
              <a:spcAft>
                <a:spcPts val="0"/>
              </a:spcAft>
              <a:buClr>
                <a:schemeClr val="dk1"/>
              </a:buClr>
              <a:buSzPct val="100000"/>
              <a:buChar char="•"/>
            </a:pPr>
            <a:r>
              <a:rPr lang="pt-BR" sz="3000"/>
              <a:t>Ambas as imagens fornecidas sem custos pela USGS (United States Geological Survey), com </a:t>
            </a:r>
            <a:r>
              <a:rPr lang="pt-BR" sz="3000" i="1"/>
              <a:t>Level 2 </a:t>
            </a:r>
            <a:r>
              <a:rPr lang="pt-BR" sz="3000"/>
              <a:t>(correção geométrica, radiométrica e georreferenciamento pelo MDE GLS2000 para UTM/WGS84 e correção atmosférica com 30 metros de resolução espacial, com banda aerossol e dados climáticos do MODIS gerados pelo Earth Resources Observation and Science (EROS).</a:t>
            </a:r>
            <a:endParaRPr/>
          </a:p>
          <a:p>
            <a:pPr marL="342900" lvl="0" indent="-342900" algn="just" rtl="0">
              <a:spcBef>
                <a:spcPts val="240"/>
              </a:spcBef>
              <a:spcAft>
                <a:spcPts val="0"/>
              </a:spcAft>
              <a:buClr>
                <a:schemeClr val="dk1"/>
              </a:buClr>
              <a:buSzPct val="100000"/>
              <a:buChar char="•"/>
            </a:pPr>
            <a:r>
              <a:rPr lang="pt-BR" sz="3000"/>
              <a:t>Dados do censo demográfico e econômico, 2010 / IBGE (</a:t>
            </a:r>
            <a:r>
              <a:rPr lang="pt-BR" sz="3000" u="sng">
                <a:solidFill>
                  <a:schemeClr val="hlink"/>
                </a:solidFill>
                <a:hlinkClick r:id="rId7"/>
              </a:rPr>
              <a:t>https://www.ibge.gov.br/estatisticas/downloads-estatisticas.html</a:t>
            </a:r>
            <a:r>
              <a:rPr lang="pt-BR" sz="3000"/>
              <a:t>).</a:t>
            </a:r>
            <a:endParaRPr/>
          </a:p>
          <a:p>
            <a:pPr marL="342900" lvl="0" indent="-342900" algn="just" rtl="0">
              <a:spcBef>
                <a:spcPts val="240"/>
              </a:spcBef>
              <a:spcAft>
                <a:spcPts val="0"/>
              </a:spcAft>
              <a:buClr>
                <a:schemeClr val="dk1"/>
              </a:buClr>
              <a:buSzPct val="100000"/>
              <a:buChar char="•"/>
            </a:pPr>
            <a:r>
              <a:rPr lang="pt-BR" sz="3000"/>
              <a:t>Malha censitária recorte para o município de Jacareí, 2010 / IBGE (</a:t>
            </a:r>
            <a:r>
              <a:rPr lang="pt-BR" sz="3000" u="sng">
                <a:solidFill>
                  <a:schemeClr val="hlink"/>
                </a:solidFill>
                <a:hlinkClick r:id="rId8"/>
              </a:rPr>
              <a:t>https://www.ibge.gov.br/geociencias/organizacao-do-territorio/malhas-territoriais/26565-malhas-de-setores-censitarios-divisoes-intramunicipais.html?=&amp;t=downloads</a:t>
            </a:r>
            <a:r>
              <a:rPr lang="pt-BR" sz="3000"/>
              <a:t>).</a:t>
            </a:r>
            <a:endParaRPr/>
          </a:p>
          <a:p>
            <a:pPr marL="342900" lvl="0" indent="-342900" algn="just" rtl="0">
              <a:spcBef>
                <a:spcPts val="240"/>
              </a:spcBef>
              <a:spcAft>
                <a:spcPts val="0"/>
              </a:spcAft>
              <a:buClr>
                <a:schemeClr val="dk1"/>
              </a:buClr>
              <a:buSzPct val="100000"/>
              <a:buChar char="•"/>
            </a:pPr>
            <a:r>
              <a:rPr lang="pt-BR" sz="3000"/>
              <a:t>  Mapa de solos (ROSSI,2017) e Mapa de geologia (FUNCATE) ambos levantamentos disponíveis no Datageo (para download pedológico (</a:t>
            </a:r>
            <a:r>
              <a:rPr lang="pt-BR" sz="3000" u="sng">
                <a:solidFill>
                  <a:schemeClr val="hlink"/>
                </a:solidFill>
                <a:hlinkClick r:id="rId9"/>
              </a:rPr>
              <a:t>https://datageo.ambiente.sp.gov.br/navegar</a:t>
            </a:r>
            <a:r>
              <a:rPr lang="pt-BR" sz="3000"/>
              <a:t>).</a:t>
            </a:r>
            <a:endParaRPr/>
          </a:p>
          <a:p>
            <a:pPr marL="342900" lvl="0" indent="-342900" algn="just" rtl="0">
              <a:spcBef>
                <a:spcPts val="280"/>
              </a:spcBef>
              <a:spcAft>
                <a:spcPts val="0"/>
              </a:spcAft>
              <a:buClr>
                <a:srgbClr val="FF0000"/>
              </a:buClr>
              <a:buSzPct val="100000"/>
              <a:buChar char="•"/>
            </a:pPr>
            <a:r>
              <a:rPr lang="pt-BR" sz="3500" b="1">
                <a:solidFill>
                  <a:srgbClr val="FF0000"/>
                </a:solidFill>
              </a:rPr>
              <a:t>Pode falar um pouco sobre a série Landsat e o Aster e fonte USGS</a:t>
            </a:r>
            <a:endParaRPr sz="2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ts val="2800"/>
              <a:buFont typeface="Tahoma"/>
              <a:buNone/>
            </a:pPr>
            <a:r>
              <a:rPr lang="pt-BR" sz="2800">
                <a:latin typeface="Tahoma"/>
                <a:ea typeface="Tahoma"/>
                <a:cs typeface="Tahoma"/>
                <a:sym typeface="Tahoma"/>
              </a:rPr>
              <a:t>SATÉLITE  TERRA  (multi-instrumento)</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ASTER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MODIS</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MISR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CERES </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MOPITT</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280"/>
              </a:spcBef>
              <a:spcAft>
                <a:spcPts val="0"/>
              </a:spcAft>
              <a:buClr>
                <a:schemeClr val="dk1"/>
              </a:buClr>
              <a:buSzPts val="1400"/>
              <a:buFont typeface="Tahoma"/>
              <a:buNone/>
            </a:pPr>
            <a:r>
              <a:rPr lang="pt-BR" sz="1400">
                <a:latin typeface="Tahoma"/>
                <a:ea typeface="Tahoma"/>
                <a:cs typeface="Tahoma"/>
                <a:sym typeface="Tahoma"/>
              </a:rPr>
              <a:t>(ABRAMS e HOOK, 2002)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58" name="Google Shape;158;p12" descr="ASTER.jpg"/>
          <p:cNvPicPr preferRelativeResize="0"/>
          <p:nvPr/>
        </p:nvPicPr>
        <p:blipFill rotWithShape="1">
          <a:blip r:embed="rId3">
            <a:alphaModFix/>
          </a:blip>
          <a:srcRect/>
          <a:stretch/>
        </p:blipFill>
        <p:spPr>
          <a:xfrm>
            <a:off x="2857500" y="1857375"/>
            <a:ext cx="5786438" cy="4397375"/>
          </a:xfrm>
          <a:prstGeom prst="rect">
            <a:avLst/>
          </a:prstGeom>
          <a:noFill/>
          <a:ln>
            <a:noFill/>
          </a:ln>
        </p:spPr>
      </p:pic>
      <p:sp>
        <p:nvSpPr>
          <p:cNvPr id="159" name="Google Shape;159;p12"/>
          <p:cNvSpPr txBox="1"/>
          <p:nvPr/>
        </p:nvSpPr>
        <p:spPr>
          <a:xfrm>
            <a:off x="395536" y="188640"/>
            <a:ext cx="8229600" cy="792088"/>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Materiais e Métodos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sz="4400">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685800" y="260350"/>
            <a:ext cx="7772400" cy="8826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65" name="Google Shape;165;p13"/>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ct val="100000"/>
              <a:buFont typeface="Tahoma"/>
              <a:buNone/>
            </a:pPr>
            <a:r>
              <a:rPr lang="pt-BR" sz="2800">
                <a:latin typeface="Tahoma"/>
                <a:ea typeface="Tahoma"/>
                <a:cs typeface="Tahoma"/>
                <a:sym typeface="Tahoma"/>
              </a:rPr>
              <a:t>SATÉLITE  TERRA  (multi-instrumento)</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ASTER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MODIS</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MISR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CERES </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MOPITT</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(Programa SIHESP – FAPESP 2000 ) </a:t>
            </a:r>
            <a:endParaRPr/>
          </a:p>
          <a:p>
            <a:pPr marL="342900" lvl="0" indent="-201930" algn="l" rtl="0">
              <a:spcBef>
                <a:spcPts val="444"/>
              </a:spcBef>
              <a:spcAft>
                <a:spcPts val="0"/>
              </a:spcAft>
              <a:buClr>
                <a:schemeClr val="dk1"/>
              </a:buClr>
              <a:buSzPct val="100000"/>
              <a:buNone/>
            </a:pPr>
            <a:endParaRPr sz="2400">
              <a:latin typeface="Tahoma"/>
              <a:ea typeface="Tahoma"/>
              <a:cs typeface="Tahoma"/>
              <a:sym typeface="Tahoma"/>
            </a:endParaRPr>
          </a:p>
        </p:txBody>
      </p:sp>
      <p:pic>
        <p:nvPicPr>
          <p:cNvPr id="166" name="Google Shape;166;p13" descr="Satélite_Terra_aplicação1.jpg"/>
          <p:cNvPicPr preferRelativeResize="0"/>
          <p:nvPr/>
        </p:nvPicPr>
        <p:blipFill rotWithShape="1">
          <a:blip r:embed="rId3">
            <a:alphaModFix/>
          </a:blip>
          <a:srcRect/>
          <a:stretch/>
        </p:blipFill>
        <p:spPr>
          <a:xfrm>
            <a:off x="2357438" y="2214563"/>
            <a:ext cx="5764212" cy="367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685800" y="260350"/>
            <a:ext cx="7772400" cy="1492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2" name="Google Shape;172;p14"/>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SATÉLITE ORBITAL :    ASTER/TERRA</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14 Bandas espectrais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73" name="Google Shape;173;p14" descr="aster_user_guide_so_bandas.jpg"/>
          <p:cNvPicPr preferRelativeResize="0"/>
          <p:nvPr/>
        </p:nvPicPr>
        <p:blipFill rotWithShape="1">
          <a:blip r:embed="rId3">
            <a:alphaModFix/>
          </a:blip>
          <a:srcRect/>
          <a:stretch/>
        </p:blipFill>
        <p:spPr>
          <a:xfrm>
            <a:off x="1285875" y="2357438"/>
            <a:ext cx="6357938" cy="406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title"/>
          </p:nvPr>
        </p:nvSpPr>
        <p:spPr>
          <a:xfrm>
            <a:off x="685800" y="260350"/>
            <a:ext cx="7772400" cy="8112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9" name="Google Shape;179;p15"/>
          <p:cNvSpPr txBox="1">
            <a:spLocks noGrp="1"/>
          </p:cNvSpPr>
          <p:nvPr>
            <p:ph type="body" idx="1"/>
          </p:nvPr>
        </p:nvSpPr>
        <p:spPr>
          <a:xfrm>
            <a:off x="468313" y="1000125"/>
            <a:ext cx="8229600" cy="51657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 ASTER  </a:t>
            </a:r>
            <a:endParaRPr/>
          </a:p>
          <a:p>
            <a:pPr marL="342900" lvl="0" indent="-342900" algn="l" rtl="0">
              <a:spcBef>
                <a:spcPts val="560"/>
              </a:spcBef>
              <a:spcAft>
                <a:spcPts val="0"/>
              </a:spcAft>
              <a:buClr>
                <a:schemeClr val="dk1"/>
              </a:buClr>
              <a:buSzPts val="2800"/>
              <a:buFont typeface="Tahoma"/>
              <a:buNone/>
            </a:pPr>
            <a:r>
              <a:rPr lang="pt-BR" sz="2800">
                <a:latin typeface="Tahoma"/>
                <a:ea typeface="Tahoma"/>
                <a:cs typeface="Tahoma"/>
                <a:sym typeface="Tahoma"/>
              </a:rPr>
              <a:t>VNIR , SWIR, TIR  (</a:t>
            </a:r>
            <a:r>
              <a:rPr lang="pt-BR" sz="2400">
                <a:latin typeface="Tahoma"/>
                <a:ea typeface="Tahoma"/>
                <a:cs typeface="Tahoma"/>
                <a:sym typeface="Tahoma"/>
              </a:rPr>
              <a:t>14 Bandas espectrais)</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342900" algn="l" rtl="0">
              <a:spcBef>
                <a:spcPts val="480"/>
              </a:spcBef>
              <a:spcAft>
                <a:spcPts val="0"/>
              </a:spcAft>
              <a:buClr>
                <a:schemeClr val="accent2"/>
              </a:buClr>
              <a:buSzPts val="2400"/>
              <a:buChar char="•"/>
            </a:pPr>
            <a:r>
              <a:rPr lang="pt-BR" sz="2400" b="1">
                <a:solidFill>
                  <a:schemeClr val="accent2"/>
                </a:solidFill>
                <a:latin typeface="Tahoma"/>
                <a:ea typeface="Tahoma"/>
                <a:cs typeface="Tahoma"/>
                <a:sym typeface="Tahoma"/>
              </a:rPr>
              <a:t>3 bandas no VNIR </a:t>
            </a:r>
            <a:endParaRPr/>
          </a:p>
          <a:p>
            <a:pPr marL="342900" lvl="0" indent="-342900" algn="l" rtl="0">
              <a:spcBef>
                <a:spcPts val="480"/>
              </a:spcBef>
              <a:spcAft>
                <a:spcPts val="0"/>
              </a:spcAft>
              <a:buClr>
                <a:schemeClr val="accent2"/>
              </a:buClr>
              <a:buSzPts val="2400"/>
              <a:buFont typeface="Tahoma"/>
              <a:buNone/>
            </a:pPr>
            <a:r>
              <a:rPr lang="pt-BR" sz="2400" b="1">
                <a:solidFill>
                  <a:schemeClr val="accent2"/>
                </a:solidFill>
                <a:latin typeface="Tahoma"/>
                <a:ea typeface="Tahoma"/>
                <a:cs typeface="Tahoma"/>
                <a:sym typeface="Tahoma"/>
              </a:rPr>
              <a:t>(</a:t>
            </a:r>
            <a:r>
              <a:rPr lang="pt-BR" sz="2400" b="1" i="1">
                <a:solidFill>
                  <a:schemeClr val="accent2"/>
                </a:solidFill>
                <a:latin typeface="Tahoma"/>
                <a:ea typeface="Tahoma"/>
                <a:cs typeface="Tahoma"/>
                <a:sym typeface="Tahoma"/>
              </a:rPr>
              <a:t>Very Near Infra Red</a:t>
            </a:r>
            <a:r>
              <a:rPr lang="pt-BR" sz="2400" b="1">
                <a:solidFill>
                  <a:schemeClr val="accent2"/>
                </a:solidFill>
                <a:latin typeface="Tahoma"/>
                <a:ea typeface="Tahoma"/>
                <a:cs typeface="Tahoma"/>
                <a:sym typeface="Tahoma"/>
              </a:rPr>
              <a:t>)</a:t>
            </a:r>
            <a:endParaRPr/>
          </a:p>
          <a:p>
            <a:pPr marL="342900" lvl="0" indent="-342900" algn="l" rtl="0">
              <a:spcBef>
                <a:spcPts val="480"/>
              </a:spcBef>
              <a:spcAft>
                <a:spcPts val="0"/>
              </a:spcAft>
              <a:buClr>
                <a:schemeClr val="dk1"/>
              </a:buClr>
              <a:buSzPts val="2400"/>
              <a:buFont typeface="Calibri"/>
              <a:buNone/>
            </a:pPr>
            <a:endParaRPr sz="2400" b="1">
              <a:solidFill>
                <a:schemeClr val="accent2"/>
              </a:solidFill>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resolução espacial de 15m</a:t>
            </a:r>
            <a:endParaRPr/>
          </a:p>
          <a:p>
            <a:pPr marL="342900" lvl="0" indent="-342900" algn="l" rtl="0">
              <a:spcBef>
                <a:spcPts val="220"/>
              </a:spcBef>
              <a:spcAft>
                <a:spcPts val="0"/>
              </a:spcAft>
              <a:buClr>
                <a:schemeClr val="dk1"/>
              </a:buClr>
              <a:buSzPts val="1100"/>
              <a:buFont typeface="Calibri"/>
              <a:buNone/>
            </a:pPr>
            <a:endParaRPr sz="1100">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Órbita along-track permite</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uma relação b.h fixa com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boa fusão do par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estereoscópico.</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80" name="Google Shape;180;p15" descr="ast14dem_AlongTrackGeometry.jpg"/>
          <p:cNvPicPr preferRelativeResize="0"/>
          <p:nvPr/>
        </p:nvPicPr>
        <p:blipFill rotWithShape="1">
          <a:blip r:embed="rId3">
            <a:alphaModFix/>
          </a:blip>
          <a:srcRect/>
          <a:stretch/>
        </p:blipFill>
        <p:spPr>
          <a:xfrm>
            <a:off x="4786313" y="2143125"/>
            <a:ext cx="3881437" cy="35861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86" name="Google Shape;186;p16"/>
          <p:cNvSpPr txBox="1">
            <a:spLocks noGrp="1"/>
          </p:cNvSpPr>
          <p:nvPr>
            <p:ph type="body" idx="1"/>
          </p:nvPr>
        </p:nvSpPr>
        <p:spPr>
          <a:xfrm>
            <a:off x="457200" y="764704"/>
            <a:ext cx="8229600" cy="590465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400"/>
              <a:buChar char="•"/>
            </a:pPr>
            <a:r>
              <a:rPr lang="pt-BR" sz="3400" b="1"/>
              <a:t>Materiais </a:t>
            </a:r>
            <a:r>
              <a:rPr lang="pt-BR" sz="1600">
                <a:solidFill>
                  <a:srgbClr val="FF0000"/>
                </a:solidFill>
              </a:rPr>
              <a:t>(exemplo aquisição USGS landsat)</a:t>
            </a:r>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p:txBody>
      </p:sp>
      <p:pic>
        <p:nvPicPr>
          <p:cNvPr id="187" name="Google Shape;187;p16"/>
          <p:cNvPicPr preferRelativeResize="0"/>
          <p:nvPr/>
        </p:nvPicPr>
        <p:blipFill rotWithShape="1">
          <a:blip r:embed="rId3">
            <a:alphaModFix/>
          </a:blip>
          <a:srcRect/>
          <a:stretch/>
        </p:blipFill>
        <p:spPr>
          <a:xfrm>
            <a:off x="1331640" y="1813717"/>
            <a:ext cx="5925133" cy="38066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93" name="Google Shape;193;p17"/>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a:highlight>
                  <a:srgbClr val="FFFF00"/>
                </a:highlight>
              </a:rPr>
              <a:t>3) Aquisição de Hardware e Software </a:t>
            </a:r>
            <a:endParaRPr/>
          </a:p>
          <a:p>
            <a:pPr marL="342900" lvl="0" indent="-342900" algn="just" rtl="0">
              <a:spcBef>
                <a:spcPts val="480"/>
              </a:spcBef>
              <a:spcAft>
                <a:spcPts val="0"/>
              </a:spcAft>
              <a:buClr>
                <a:schemeClr val="dk1"/>
              </a:buClr>
              <a:buSzPts val="2400"/>
              <a:buChar char="•"/>
            </a:pPr>
            <a:r>
              <a:rPr lang="pt-BR" sz="2400"/>
              <a:t>Notebook pessoais e/ou o Laboratório Geoprocessamento da Fatec Jacareí</a:t>
            </a:r>
            <a:endParaRPr/>
          </a:p>
          <a:p>
            <a:pPr marL="342900" lvl="0" indent="-342900" algn="just" rtl="0">
              <a:spcBef>
                <a:spcPts val="480"/>
              </a:spcBef>
              <a:spcAft>
                <a:spcPts val="0"/>
              </a:spcAft>
              <a:buClr>
                <a:schemeClr val="dk1"/>
              </a:buClr>
              <a:buSzPts val="2400"/>
              <a:buChar char="•"/>
            </a:pPr>
            <a:r>
              <a:rPr lang="pt-BR" sz="2400"/>
              <a:t>software SIG de licença </a:t>
            </a:r>
            <a:r>
              <a:rPr lang="pt-BR" sz="2400" i="1"/>
              <a:t>free</a:t>
            </a:r>
            <a:r>
              <a:rPr lang="pt-BR" sz="2400"/>
              <a:t> QGIS versão 3.4 (madeira) e Spring 5.2</a:t>
            </a:r>
            <a:endParaRPr/>
          </a:p>
          <a:p>
            <a:pPr marL="342900" lvl="0" indent="-342900" algn="just" rtl="0">
              <a:spcBef>
                <a:spcPts val="480"/>
              </a:spcBef>
              <a:spcAft>
                <a:spcPts val="0"/>
              </a:spcAft>
              <a:buClr>
                <a:schemeClr val="dk1"/>
              </a:buClr>
              <a:buSzPts val="2400"/>
              <a:buChar char="•"/>
            </a:pPr>
            <a:r>
              <a:rPr lang="pt-BR" sz="2400"/>
              <a:t>Excel (gráficos)</a:t>
            </a:r>
            <a:endParaRPr/>
          </a:p>
          <a:p>
            <a:pPr marL="342900" lvl="0" indent="-342900" algn="just" rtl="0">
              <a:spcBef>
                <a:spcPts val="480"/>
              </a:spcBef>
              <a:spcAft>
                <a:spcPts val="0"/>
              </a:spcAft>
              <a:buClr>
                <a:schemeClr val="dk1"/>
              </a:buClr>
              <a:buSzPts val="2400"/>
              <a:buChar char="•"/>
            </a:pPr>
            <a:r>
              <a:rPr lang="pt-BR" sz="2400"/>
              <a:t> </a:t>
            </a:r>
            <a:r>
              <a:rPr lang="pt-BR" sz="2400">
                <a:solidFill>
                  <a:srgbClr val="FF0000"/>
                </a:solidFill>
              </a:rPr>
              <a:t>pode falar um pouco do QGIS e do SPRING</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194" name="Google Shape;194;p17"/>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0" name="Google Shape;200;p18"/>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000"/>
              <a:buChar char="•"/>
            </a:pPr>
            <a:r>
              <a:rPr lang="pt-BR" sz="3000" b="1"/>
              <a:t>Materiais</a:t>
            </a:r>
            <a:endParaRPr/>
          </a:p>
          <a:p>
            <a:pPr marL="342900" lvl="0" indent="-342900" algn="just" rtl="0">
              <a:spcBef>
                <a:spcPts val="480"/>
              </a:spcBef>
              <a:spcAft>
                <a:spcPts val="0"/>
              </a:spcAft>
              <a:buClr>
                <a:srgbClr val="FF0000"/>
              </a:buClr>
              <a:buSzPts val="2400"/>
              <a:buChar char="•"/>
            </a:pPr>
            <a:r>
              <a:rPr lang="pt-BR" sz="2400">
                <a:solidFill>
                  <a:srgbClr val="FF0000"/>
                </a:solidFill>
              </a:rPr>
              <a:t>3. (Exemplo SPRING)</a:t>
            </a:r>
            <a:endParaRPr/>
          </a:p>
          <a:p>
            <a:pPr marL="342900" lvl="0" indent="-342900" algn="just" rtl="0">
              <a:spcBef>
                <a:spcPts val="320"/>
              </a:spcBef>
              <a:spcAft>
                <a:spcPts val="0"/>
              </a:spcAft>
              <a:buClr>
                <a:srgbClr val="0000FF"/>
              </a:buClr>
              <a:buSzPts val="1600"/>
              <a:buChar char="•"/>
            </a:pPr>
            <a:r>
              <a:rPr lang="pt-BR" sz="1600">
                <a:solidFill>
                  <a:srgbClr val="0000FF"/>
                </a:solidFill>
              </a:rPr>
              <a:t>Em 1986, a Divisão de Processamento de Imagens (DPI), lançou o sistema SITIM (Sistema de Tratamento de Imagens) para o ambiente MS-DOS e posteriormente desenvolveu um sistema de informação geográfica denominado SGI. Os dois sistemas passaram a operar de forma integrada, dando origem ao que veio a ser conhecido como sistema SITIM/SGI. A partir de 1991, iniciou-se o desenvolvimento do SPRING sua interface combina aplicações comandadas por "menus" e uma linguagem de consulta e manipulação espacial. A partir de 1996, o software foi liberado via Internet, com usuários disseminados pelo mundo inteiro (acesso em 28/05/2020  </a:t>
            </a:r>
            <a:r>
              <a:rPr lang="pt-BR" sz="1600" u="sng">
                <a:solidFill>
                  <a:srgbClr val="0000FF"/>
                </a:solidFill>
                <a:hlinkClick r:id="rId3">
                  <a:extLst>
                    <a:ext uri="{A12FA001-AC4F-418D-AE19-62706E023703}">
                      <ahyp:hlinkClr xmlns:ahyp="http://schemas.microsoft.com/office/drawing/2018/hyperlinkcolor" val="tx"/>
                    </a:ext>
                  </a:extLst>
                </a:hlinkClick>
              </a:rPr>
              <a:t>http://www.dpi.inpe.br/DPI/institucional/pessoal/histórico</a:t>
            </a:r>
            <a:r>
              <a:rPr lang="pt-BR" sz="1600">
                <a:solidFill>
                  <a:srgbClr val="0000FF"/>
                </a:solidFill>
              </a:rPr>
              <a:t>).</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201" name="Google Shape;201;p18"/>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2" name="Google Shape;202;p18"/>
          <p:cNvPicPr preferRelativeResize="0"/>
          <p:nvPr/>
        </p:nvPicPr>
        <p:blipFill rotWithShape="1">
          <a:blip r:embed="rId4">
            <a:alphaModFix/>
          </a:blip>
          <a:srcRect/>
          <a:stretch/>
        </p:blipFill>
        <p:spPr>
          <a:xfrm>
            <a:off x="2667000" y="4126885"/>
            <a:ext cx="3810000" cy="1965325"/>
          </a:xfrm>
          <a:prstGeom prst="rect">
            <a:avLst/>
          </a:prstGeom>
          <a:noFill/>
          <a:ln>
            <a:noFill/>
          </a:ln>
        </p:spPr>
      </p:pic>
      <p:sp>
        <p:nvSpPr>
          <p:cNvPr id="203" name="Google Shape;203;p18"/>
          <p:cNvSpPr/>
          <p:nvPr/>
        </p:nvSpPr>
        <p:spPr>
          <a:xfrm>
            <a:off x="-183232" y="6131553"/>
            <a:ext cx="91440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200"/>
              <a:buFont typeface="Arial"/>
              <a:buNone/>
            </a:pPr>
            <a:r>
              <a:rPr lang="pt-BR" sz="1200" b="1" i="0" u="none" strike="noStrike" cap="none">
                <a:solidFill>
                  <a:schemeClr val="dk1"/>
                </a:solidFill>
                <a:latin typeface="Arial"/>
                <a:ea typeface="Arial"/>
                <a:cs typeface="Arial"/>
                <a:sym typeface="Arial"/>
              </a:rPr>
              <a:t>"Pai do SPRING" (SITIM/SGI)</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9" name="Google Shape;209;p19"/>
          <p:cNvSpPr txBox="1">
            <a:spLocks noGrp="1"/>
          </p:cNvSpPr>
          <p:nvPr>
            <p:ph type="body" idx="1"/>
          </p:nvPr>
        </p:nvSpPr>
        <p:spPr>
          <a:xfrm>
            <a:off x="457200" y="980728"/>
            <a:ext cx="8229600" cy="5832648"/>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00" algn="just" rtl="0">
              <a:spcBef>
                <a:spcPts val="308"/>
              </a:spcBef>
              <a:spcAft>
                <a:spcPts val="0"/>
              </a:spcAft>
              <a:buClr>
                <a:schemeClr val="dk1"/>
              </a:buClr>
              <a:buSzPct val="100000"/>
              <a:buChar char="•"/>
            </a:pPr>
            <a:r>
              <a:rPr lang="pt-BR" sz="2200">
                <a:highlight>
                  <a:srgbClr val="FFFF00"/>
                </a:highlight>
              </a:rPr>
              <a:t>4) Entrada da base dados em SIG; </a:t>
            </a:r>
            <a:endParaRPr/>
          </a:p>
          <a:p>
            <a:pPr marL="342900" lvl="0" indent="-342900" algn="l" rtl="0">
              <a:spcBef>
                <a:spcPts val="308"/>
              </a:spcBef>
              <a:spcAft>
                <a:spcPts val="0"/>
              </a:spcAft>
              <a:buClr>
                <a:schemeClr val="dk1"/>
              </a:buClr>
              <a:buSzPct val="100000"/>
              <a:buChar char="•"/>
            </a:pPr>
            <a:r>
              <a:rPr lang="pt-BR" sz="2200"/>
              <a:t>Importação dos limites do município Jacareí, SP, escala 1: 250 000 / IBGE/2019 formato </a:t>
            </a:r>
            <a:r>
              <a:rPr lang="pt-BR" sz="2200" i="1"/>
              <a:t>shapefile</a:t>
            </a:r>
            <a:r>
              <a:rPr lang="pt-BR" sz="2200"/>
              <a:t>.</a:t>
            </a:r>
            <a:endParaRPr/>
          </a:p>
          <a:p>
            <a:pPr marL="342900" lvl="0" indent="-342900" algn="l" rtl="0">
              <a:spcBef>
                <a:spcPts val="308"/>
              </a:spcBef>
              <a:spcAft>
                <a:spcPts val="0"/>
              </a:spcAft>
              <a:buClr>
                <a:schemeClr val="dk1"/>
              </a:buClr>
              <a:buSzPct val="100000"/>
              <a:buChar char="•"/>
            </a:pPr>
            <a:r>
              <a:rPr lang="pt-BR" sz="2200"/>
              <a:t>Importação dos limites das sub-bacias da Bacia hidrográfica do Paraíba do Sul, escala 1: 50 000 / ANA, formato shapefile.</a:t>
            </a:r>
            <a:endParaRPr/>
          </a:p>
          <a:p>
            <a:pPr marL="342900" lvl="0" indent="-342900" algn="l" rtl="0">
              <a:spcBef>
                <a:spcPts val="308"/>
              </a:spcBef>
              <a:spcAft>
                <a:spcPts val="0"/>
              </a:spcAft>
              <a:buClr>
                <a:schemeClr val="dk1"/>
              </a:buClr>
              <a:buSzPct val="100000"/>
              <a:buChar char="•"/>
            </a:pPr>
            <a:r>
              <a:rPr lang="pt-BR" sz="2200"/>
              <a:t>Importação da hidrografia da Carta topográfica de Jacareí, SP, escala 1:50 000 / IBGE, formato dgn.</a:t>
            </a:r>
            <a:endParaRPr/>
          </a:p>
          <a:p>
            <a:pPr marL="342900" lvl="0" indent="-342900" algn="l" rtl="0">
              <a:spcBef>
                <a:spcPts val="308"/>
              </a:spcBef>
              <a:spcAft>
                <a:spcPts val="0"/>
              </a:spcAft>
              <a:buClr>
                <a:schemeClr val="dk1"/>
              </a:buClr>
              <a:buSzPct val="100000"/>
              <a:buChar char="•"/>
            </a:pPr>
            <a:r>
              <a:rPr lang="pt-BR" sz="2200"/>
              <a:t>Importação do Modelo Digital de elevação ASTERGDEM, escala aproximada 1:50 000.</a:t>
            </a:r>
            <a:endParaRPr/>
          </a:p>
          <a:p>
            <a:pPr marL="342900" lvl="0" indent="-342900" algn="l" rtl="0">
              <a:spcBef>
                <a:spcPts val="308"/>
              </a:spcBef>
              <a:spcAft>
                <a:spcPts val="0"/>
              </a:spcAft>
              <a:buClr>
                <a:schemeClr val="dk1"/>
              </a:buClr>
              <a:buSzPct val="100000"/>
              <a:buChar char="•"/>
            </a:pPr>
            <a:r>
              <a:rPr lang="pt-BR" sz="2200"/>
              <a:t>Importação da imagem do satélite Landsat 5 (Land Remote Sensing Satellite), sensor TM (Thematic Mapper), órbita 219, ponto 76, data da aquisição 29/09/2000 (ID: LT05_L1TP_219076_20000929_20161213_01_T1). </a:t>
            </a:r>
            <a:endParaRPr/>
          </a:p>
          <a:p>
            <a:pPr marL="342900" lvl="0" indent="-342900" algn="l" rtl="0">
              <a:spcBef>
                <a:spcPts val="308"/>
              </a:spcBef>
              <a:spcAft>
                <a:spcPts val="0"/>
              </a:spcAft>
              <a:buClr>
                <a:schemeClr val="dk1"/>
              </a:buClr>
              <a:buSzPct val="100000"/>
              <a:buChar char="•"/>
            </a:pPr>
            <a:r>
              <a:rPr lang="pt-BR" sz="2200"/>
              <a:t>Importação da imagem do satélite Landsat 8 (Land Remote Sensing Satellite), sensor OLI (Operational Terra Imagery), órbita 219, ponto 76, data da aquisição 04/09/2000 (ID: LC08_L1TP_219076_20200904_20200917_01_T1). </a:t>
            </a:r>
            <a:endParaRPr/>
          </a:p>
          <a:p>
            <a:pPr marL="342900" lvl="0" indent="-342900" algn="l" rtl="0">
              <a:spcBef>
                <a:spcPts val="308"/>
              </a:spcBef>
              <a:spcAft>
                <a:spcPts val="0"/>
              </a:spcAft>
              <a:buClr>
                <a:schemeClr val="dk1"/>
              </a:buClr>
              <a:buSzPct val="100000"/>
              <a:buChar char="•"/>
            </a:pPr>
            <a:r>
              <a:rPr lang="pt-BR" sz="2200"/>
              <a:t>Importação no formato tabular dos Dados do censo demográfico e econômico, 2010 / IBGE.</a:t>
            </a:r>
            <a:endParaRPr/>
          </a:p>
          <a:p>
            <a:pPr marL="342900" lvl="0" indent="-342900" algn="l" rtl="0">
              <a:spcBef>
                <a:spcPts val="308"/>
              </a:spcBef>
              <a:spcAft>
                <a:spcPts val="0"/>
              </a:spcAft>
              <a:buClr>
                <a:schemeClr val="dk1"/>
              </a:buClr>
              <a:buSzPct val="100000"/>
              <a:buChar char="•"/>
            </a:pPr>
            <a:r>
              <a:rPr lang="pt-BR" sz="2200"/>
              <a:t>Importação da Malha censitária recorte para o município de Jacareí, 2010 / IBGE.</a:t>
            </a:r>
            <a:endParaRPr/>
          </a:p>
          <a:p>
            <a:pPr marL="342900" lvl="0" indent="-342900" algn="l" rtl="0">
              <a:spcBef>
                <a:spcPts val="308"/>
              </a:spcBef>
              <a:spcAft>
                <a:spcPts val="0"/>
              </a:spcAft>
              <a:buClr>
                <a:schemeClr val="dk1"/>
              </a:buClr>
              <a:buSzPct val="100000"/>
              <a:buChar char="•"/>
            </a:pPr>
            <a:r>
              <a:rPr lang="pt-BR" sz="2200"/>
              <a:t>Importação do Mapa de solos (ROSSI,2017) e Mapa de geologia (FUNCATE).</a:t>
            </a:r>
            <a:endParaRPr/>
          </a:p>
          <a:p>
            <a:pPr marL="342900" lvl="0" indent="-342900" algn="l" rtl="0">
              <a:spcBef>
                <a:spcPts val="308"/>
              </a:spcBef>
              <a:spcAft>
                <a:spcPts val="0"/>
              </a:spcAft>
              <a:buClr>
                <a:schemeClr val="dk1"/>
              </a:buClr>
              <a:buSzPct val="100000"/>
              <a:buChar char="•"/>
            </a:pPr>
            <a:r>
              <a:rPr lang="pt-BR" sz="2200"/>
              <a:t>Todos os dados serão importados ambiente SIG (QGIS, SPRING).</a:t>
            </a:r>
            <a:endParaRPr/>
          </a:p>
          <a:p>
            <a:pPr marL="342900" lvl="0" indent="-245109" algn="just" rtl="0">
              <a:spcBef>
                <a:spcPts val="308"/>
              </a:spcBef>
              <a:spcAft>
                <a:spcPts val="0"/>
              </a:spcAft>
              <a:buClr>
                <a:schemeClr val="dk1"/>
              </a:buClr>
              <a:buSzPct val="100000"/>
              <a:buNone/>
            </a:pPr>
            <a:endParaRPr sz="2200"/>
          </a:p>
          <a:p>
            <a:pPr marL="342900" lvl="0" indent="-342900" algn="just" rtl="0">
              <a:spcBef>
                <a:spcPts val="308"/>
              </a:spcBef>
              <a:spcAft>
                <a:spcPts val="0"/>
              </a:spcAft>
              <a:buClr>
                <a:schemeClr val="dk1"/>
              </a:buClr>
              <a:buSzPct val="100000"/>
              <a:buChar char="•"/>
            </a:pPr>
            <a:r>
              <a:rPr lang="pt-BR" sz="2200">
                <a:highlight>
                  <a:srgbClr val="FFFF00"/>
                </a:highlight>
              </a:rPr>
              <a:t>5) Modelização da informação espacial;</a:t>
            </a:r>
            <a:endParaRPr/>
          </a:p>
          <a:p>
            <a:pPr marL="342900" lvl="0" indent="-342900" algn="just" rtl="0">
              <a:spcBef>
                <a:spcPts val="308"/>
              </a:spcBef>
              <a:spcAft>
                <a:spcPts val="0"/>
              </a:spcAft>
              <a:buClr>
                <a:schemeClr val="dk1"/>
              </a:buClr>
              <a:buSzPct val="100000"/>
              <a:buChar char="•"/>
            </a:pPr>
            <a:r>
              <a:rPr lang="pt-BR" sz="2200"/>
              <a:t>Recorte das imagens Landsat, Modelo digital de Elevação, Mapa de Hidrografia, Solos e Geologia para o retângulo envolvente da área de estudo.</a:t>
            </a:r>
            <a:endParaRPr/>
          </a:p>
          <a:p>
            <a:pPr marL="342900" lvl="0" indent="-342900" algn="just" rtl="0">
              <a:spcBef>
                <a:spcPts val="308"/>
              </a:spcBef>
              <a:spcAft>
                <a:spcPts val="0"/>
              </a:spcAft>
              <a:buClr>
                <a:schemeClr val="dk1"/>
              </a:buClr>
              <a:buSzPct val="100000"/>
              <a:buChar char="•"/>
            </a:pPr>
            <a:r>
              <a:rPr lang="pt-BR" sz="2200"/>
              <a:t>Entrada da Malha censitária e Dados do censo no formato, </a:t>
            </a:r>
            <a:r>
              <a:rPr lang="pt-BR" sz="2200" i="1"/>
              <a:t>shapefile </a:t>
            </a:r>
            <a:r>
              <a:rPr lang="pt-BR" sz="2200"/>
              <a:t>e tabular respectivamente  para a área de estudo. </a:t>
            </a:r>
            <a:endParaRPr/>
          </a:p>
          <a:p>
            <a:pPr marL="342900" lvl="0" indent="-342900" algn="just" rtl="0">
              <a:spcBef>
                <a:spcPts val="308"/>
              </a:spcBef>
              <a:spcAft>
                <a:spcPts val="0"/>
              </a:spcAft>
              <a:buClr>
                <a:schemeClr val="dk1"/>
              </a:buClr>
              <a:buSzPct val="100000"/>
              <a:buChar char="•"/>
            </a:pPr>
            <a:r>
              <a:rPr lang="pt-BR" sz="2200"/>
              <a:t>Recorte dos dados de queimadas para a área de estudo, </a:t>
            </a:r>
            <a:endParaRPr/>
          </a:p>
          <a:p>
            <a:pPr marL="342900" lvl="0" indent="-342900" algn="just" rtl="0">
              <a:spcBef>
                <a:spcPts val="308"/>
              </a:spcBef>
              <a:spcAft>
                <a:spcPts val="0"/>
              </a:spcAft>
              <a:buClr>
                <a:schemeClr val="dk1"/>
              </a:buClr>
              <a:buSzPct val="100000"/>
              <a:buChar char="•"/>
            </a:pPr>
            <a:r>
              <a:rPr lang="pt-BR" sz="2200"/>
              <a:t>Todos os dados espaciais serão convertidos para o sistema de coordenadas UTM/SIRGAS (2000).</a:t>
            </a:r>
            <a:endParaRPr/>
          </a:p>
          <a:p>
            <a:pPr marL="342900" lvl="0" indent="-342900" algn="just" rtl="0">
              <a:spcBef>
                <a:spcPts val="308"/>
              </a:spcBef>
              <a:spcAft>
                <a:spcPts val="0"/>
              </a:spcAft>
              <a:buClr>
                <a:schemeClr val="dk1"/>
              </a:buClr>
              <a:buSzPct val="100000"/>
              <a:buChar char="•"/>
            </a:pPr>
            <a:r>
              <a:rPr lang="pt-BR" sz="2200"/>
              <a:t>Demais ajustes necessários para o  adequado processamento dos dados.</a:t>
            </a:r>
            <a:endParaRPr/>
          </a:p>
          <a:p>
            <a:pPr marL="342900" lvl="0" indent="-249555" algn="just" rtl="0">
              <a:spcBef>
                <a:spcPts val="294"/>
              </a:spcBef>
              <a:spcAft>
                <a:spcPts val="0"/>
              </a:spcAft>
              <a:buClr>
                <a:schemeClr val="dk1"/>
              </a:buClr>
              <a:buSzPct val="100000"/>
              <a:buNone/>
            </a:pPr>
            <a:endParaRPr sz="2100"/>
          </a:p>
          <a:p>
            <a:pPr marL="342900" lvl="0" indent="-236220" algn="just" rtl="0">
              <a:spcBef>
                <a:spcPts val="336"/>
              </a:spcBef>
              <a:spcAft>
                <a:spcPts val="0"/>
              </a:spcAft>
              <a:buClr>
                <a:schemeClr val="dk1"/>
              </a:buClr>
              <a:buSzPct val="100000"/>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95536" y="580497"/>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Breve Introdução /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Justificativa do Trabalho.</a:t>
            </a:r>
            <a:br>
              <a:rPr lang="pt-BR" sz="3200" b="1" i="1">
                <a:solidFill>
                  <a:srgbClr val="003366"/>
                </a:solidFill>
                <a:latin typeface="Tahoma"/>
                <a:ea typeface="Tahoma"/>
                <a:cs typeface="Tahoma"/>
                <a:sym typeface="Tahoma"/>
              </a:rPr>
            </a:br>
            <a:endParaRPr>
              <a:solidFill>
                <a:srgbClr val="C00000"/>
              </a:solidFill>
            </a:endParaRPr>
          </a:p>
        </p:txBody>
      </p:sp>
      <p:sp>
        <p:nvSpPr>
          <p:cNvPr id="96" name="Google Shape;96;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just" rtl="0">
              <a:spcBef>
                <a:spcPts val="336"/>
              </a:spcBef>
              <a:spcAft>
                <a:spcPts val="0"/>
              </a:spcAft>
              <a:buClr>
                <a:schemeClr val="dk1"/>
              </a:buClr>
              <a:buSzPct val="100000"/>
              <a:buNone/>
            </a:pPr>
            <a:r>
              <a:rPr lang="pt-BR" sz="12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 2020)</a:t>
            </a:r>
          </a:p>
          <a:p>
            <a:pPr marL="0" lvl="0" indent="0" rtl="0">
              <a:spcBef>
                <a:spcPts val="336"/>
              </a:spcBef>
              <a:spcAft>
                <a:spcPts val="0"/>
              </a:spcAft>
              <a:buClr>
                <a:schemeClr val="dk1"/>
              </a:buClr>
              <a:buSzPct val="100000"/>
              <a:buNone/>
            </a:pPr>
            <a:endParaRPr lang="pt-BR" sz="1200" b="0" i="0" dirty="0">
              <a:solidFill>
                <a:srgbClr val="000000"/>
              </a:solidFill>
              <a:effectLst/>
              <a:latin typeface="Calibri" panose="020F0502020204030204" pitchFamily="34" charset="0"/>
            </a:endParaRPr>
          </a:p>
          <a:p>
            <a:pPr marL="0" lvl="0" indent="0" rtl="0">
              <a:spcBef>
                <a:spcPts val="336"/>
              </a:spcBef>
              <a:spcAft>
                <a:spcPts val="0"/>
              </a:spcAft>
              <a:buClr>
                <a:schemeClr val="dk1"/>
              </a:buClr>
              <a:buSzPct val="100000"/>
              <a:buNone/>
            </a:pPr>
            <a:r>
              <a:rPr lang="pt-BR" sz="1200" b="0" i="0" dirty="0">
                <a:solidFill>
                  <a:srgbClr val="000000"/>
                </a:solidFill>
                <a:effectLst/>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(TEIXEIRA, 1995, p. 20).</a:t>
            </a:r>
            <a:r>
              <a:rPr lang="pt-BR" sz="1200" dirty="0"/>
              <a:t> </a:t>
            </a:r>
            <a:r>
              <a:rPr lang="pt-BR" sz="1200" b="0" i="0" dirty="0">
                <a:solidFill>
                  <a:srgbClr val="000000"/>
                </a:solidFill>
                <a:effectLst/>
                <a:latin typeface="Calibri" panose="020F0502020204030204" pitchFamily="34" charset="0"/>
              </a:rPr>
              <a:t>Além disso, o SIG agiliza o direcionamento das decisões das prefeituras, exemplos ocorreram em Tupã, uma cidade localizada no estado de São Paulo, a 530 km de distância da capital, a Prefeitura adotou a implantação do SIG, para resolver alguns problemas habituais que continuam aos longos de anos</a:t>
            </a:r>
            <a:r>
              <a:rPr lang="pt-BR" sz="1200" dirty="0">
                <a:solidFill>
                  <a:srgbClr val="000000"/>
                </a:solidFill>
                <a:latin typeface="Calibri" panose="020F0502020204030204" pitchFamily="34" charset="0"/>
              </a:rPr>
              <a:t> e em </a:t>
            </a:r>
            <a:r>
              <a:rPr lang="pt-BR" sz="1200" b="0" i="0" dirty="0">
                <a:solidFill>
                  <a:srgbClr val="000000"/>
                </a:solidFill>
                <a:effectLst/>
                <a:latin typeface="Calibri" panose="020F0502020204030204" pitchFamily="34" charset="0"/>
              </a:rPr>
              <a:t>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 (SILVA et al., 2017)</a:t>
            </a:r>
            <a:br>
              <a:rPr lang="pt-BR" sz="1200" dirty="0"/>
            </a:br>
            <a:endParaRPr sz="1200" dirty="0"/>
          </a:p>
          <a:p>
            <a:pPr marL="0" lvl="0" indent="0" algn="just" rtl="0">
              <a:spcBef>
                <a:spcPts val="336"/>
              </a:spcBef>
              <a:spcAft>
                <a:spcPts val="0"/>
              </a:spcAft>
              <a:buClr>
                <a:schemeClr val="dk1"/>
              </a:buClr>
              <a:buSzPct val="100000"/>
              <a:buNone/>
            </a:pPr>
            <a:r>
              <a:rPr lang="pt-BR" sz="1200" dirty="0">
                <a:highlight>
                  <a:srgbClr val="FFFF00"/>
                </a:highlight>
              </a:rPr>
              <a:t>Na cidade de Jacareí/SP uma área de propriedade particular foi invadida em meados de 2016, onde pessoas que não possuíam moradia própria, não teriam condições de pagar aluguel e estão cadastradas no Programa Minha Casa Minha Vida, entraram no local devido à difícil situação em que se encontravam.  (FREITAS, 2020)</a:t>
            </a:r>
            <a:endParaRPr sz="1200" dirty="0">
              <a:highlight>
                <a:srgbClr val="FFFF00"/>
              </a:highlight>
            </a:endParaRPr>
          </a:p>
          <a:p>
            <a:pPr marL="0" lvl="0" indent="0" algn="just" rtl="0">
              <a:spcBef>
                <a:spcPts val="336"/>
              </a:spcBef>
              <a:spcAft>
                <a:spcPts val="0"/>
              </a:spcAft>
              <a:buClr>
                <a:schemeClr val="dk1"/>
              </a:buClr>
              <a:buSzPct val="100000"/>
              <a:buNone/>
            </a:pPr>
            <a:r>
              <a:rPr lang="pt-BR" sz="1200" dirty="0"/>
              <a:t>Proprietários do local tentaram retirar as pessoas mas não conseguiram e em menos de 1 ano as pessoas já se apossaram e começaram a construir no local, hoje são 400 pessoas que moram na região e as casas até já são de alvenaria.</a:t>
            </a:r>
            <a:endParaRPr sz="1200" dirty="0"/>
          </a:p>
          <a:p>
            <a:pPr marL="0" lvl="0" indent="0" algn="just" rtl="0">
              <a:spcBef>
                <a:spcPts val="336"/>
              </a:spcBef>
              <a:spcAft>
                <a:spcPts val="0"/>
              </a:spcAft>
              <a:buClr>
                <a:schemeClr val="dk1"/>
              </a:buClr>
              <a:buSzPct val="100000"/>
              <a:buNone/>
            </a:pPr>
            <a:r>
              <a:rPr lang="pt-BR" sz="1200" dirty="0"/>
              <a:t>A pesquisa propõe um estudo temporal da área para análise do rápido crescimento urbano e de como isso afetou o solo de forma ambiental e as famílias que ali residem atualmente.</a:t>
            </a:r>
            <a:endParaRPr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444252" y="4462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dirty="0">
                <a:solidFill>
                  <a:srgbClr val="003366"/>
                </a:solidFill>
                <a:latin typeface="Tahoma"/>
                <a:ea typeface="Tahoma"/>
                <a:cs typeface="Tahoma"/>
                <a:sym typeface="Tahoma"/>
              </a:rPr>
            </a:br>
            <a:r>
              <a:rPr lang="pt-BR" sz="3200" b="1" i="1" dirty="0">
                <a:solidFill>
                  <a:srgbClr val="003366"/>
                </a:solidFill>
                <a:latin typeface="Tahoma"/>
                <a:ea typeface="Tahoma"/>
                <a:cs typeface="Tahoma"/>
                <a:sym typeface="Tahoma"/>
              </a:rPr>
              <a:t>Materiais e Métodos </a:t>
            </a:r>
            <a:br>
              <a:rPr lang="pt-BR" sz="3200" b="1" i="1" dirty="0">
                <a:solidFill>
                  <a:srgbClr val="003366"/>
                </a:solidFill>
                <a:latin typeface="Tahoma"/>
                <a:ea typeface="Tahoma"/>
                <a:cs typeface="Tahoma"/>
                <a:sym typeface="Tahoma"/>
              </a:rPr>
            </a:br>
            <a:r>
              <a:rPr lang="pt-BR" sz="3200" b="1" dirty="0">
                <a:solidFill>
                  <a:srgbClr val="C00000"/>
                </a:solidFill>
                <a:latin typeface="Tahoma"/>
                <a:ea typeface="Tahoma"/>
                <a:cs typeface="Tahoma"/>
                <a:sym typeface="Tahoma"/>
              </a:rPr>
              <a:t> </a:t>
            </a:r>
            <a:endParaRPr dirty="0">
              <a:solidFill>
                <a:srgbClr val="C00000"/>
              </a:solidFill>
            </a:endParaRPr>
          </a:p>
        </p:txBody>
      </p:sp>
      <p:sp>
        <p:nvSpPr>
          <p:cNvPr id="215" name="Google Shape;215;p20"/>
          <p:cNvSpPr txBox="1">
            <a:spLocks noGrp="1"/>
          </p:cNvSpPr>
          <p:nvPr>
            <p:ph type="body" idx="1"/>
          </p:nvPr>
        </p:nvSpPr>
        <p:spPr>
          <a:xfrm>
            <a:off x="457200" y="857320"/>
            <a:ext cx="8229600" cy="5832648"/>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Clr>
                <a:schemeClr val="dk1"/>
              </a:buClr>
              <a:buSzPct val="100000"/>
              <a:buChar char="•"/>
            </a:pPr>
            <a:r>
              <a:rPr lang="pt-BR" sz="2600" b="1" dirty="0"/>
              <a:t>Métodos</a:t>
            </a:r>
            <a:endParaRPr dirty="0"/>
          </a:p>
          <a:p>
            <a:pPr marL="342900" lvl="0" indent="-342931" algn="just" rtl="0">
              <a:spcBef>
                <a:spcPts val="325"/>
              </a:spcBef>
              <a:spcAft>
                <a:spcPts val="0"/>
              </a:spcAft>
              <a:buClr>
                <a:schemeClr val="dk1"/>
              </a:buClr>
              <a:buSzPct val="100000"/>
              <a:buChar char="•"/>
            </a:pPr>
            <a:r>
              <a:rPr lang="pt-BR" sz="2100" dirty="0">
                <a:highlight>
                  <a:srgbClr val="FFFF00"/>
                </a:highlight>
              </a:rPr>
              <a:t>6) Processamento dos dados;</a:t>
            </a:r>
            <a:endParaRPr dirty="0"/>
          </a:p>
          <a:p>
            <a:pPr marL="342900" lvl="0" indent="-342900" algn="just" rtl="0">
              <a:spcBef>
                <a:spcPts val="372"/>
              </a:spcBef>
              <a:spcAft>
                <a:spcPts val="0"/>
              </a:spcAft>
              <a:buClr>
                <a:schemeClr val="dk1"/>
              </a:buClr>
              <a:buSzPct val="100000"/>
              <a:buChar char="•"/>
            </a:pPr>
            <a:r>
              <a:rPr lang="pt-BR" sz="2400" dirty="0"/>
              <a:t>Contraste das imagens, composição colorida, identificação de áreas amostrais para o emprego da classificação supervisionada com algoritmo </a:t>
            </a:r>
            <a:r>
              <a:rPr lang="pt-BR" sz="2400" dirty="0" err="1"/>
              <a:t>Maxver</a:t>
            </a:r>
            <a:r>
              <a:rPr lang="pt-BR" sz="2400" dirty="0"/>
              <a:t> (Moreira, 2007) </a:t>
            </a:r>
            <a:r>
              <a:rPr lang="pt-BR" sz="2400" dirty="0">
                <a:solidFill>
                  <a:srgbClr val="FF0000"/>
                </a:solidFill>
              </a:rPr>
              <a:t>ver também um trabalho que tenha empregado análise temporal utilizando </a:t>
            </a:r>
            <a:r>
              <a:rPr lang="pt-BR" sz="2400" dirty="0" err="1">
                <a:solidFill>
                  <a:srgbClr val="FF0000"/>
                </a:solidFill>
              </a:rPr>
              <a:t>Landsat</a:t>
            </a:r>
            <a:r>
              <a:rPr lang="pt-BR" sz="2400" dirty="0">
                <a:solidFill>
                  <a:srgbClr val="FF0000"/>
                </a:solidFill>
              </a:rPr>
              <a:t> 8 e </a:t>
            </a:r>
            <a:r>
              <a:rPr lang="pt-BR" sz="2400" dirty="0" err="1">
                <a:solidFill>
                  <a:srgbClr val="FF0000"/>
                </a:solidFill>
              </a:rPr>
              <a:t>Landsat</a:t>
            </a:r>
            <a:r>
              <a:rPr lang="pt-BR" sz="2400" dirty="0">
                <a:solidFill>
                  <a:srgbClr val="FF0000"/>
                </a:solidFill>
              </a:rPr>
              <a:t> 5 e bastar citar aqui</a:t>
            </a:r>
            <a:r>
              <a:rPr lang="pt-BR" sz="2400" dirty="0"/>
              <a:t>.</a:t>
            </a:r>
            <a:endParaRPr dirty="0"/>
          </a:p>
          <a:p>
            <a:pPr marL="342900" lvl="0" indent="-342900" algn="just" rtl="0">
              <a:spcBef>
                <a:spcPts val="372"/>
              </a:spcBef>
              <a:spcAft>
                <a:spcPts val="0"/>
              </a:spcAft>
              <a:buClr>
                <a:schemeClr val="dk1"/>
              </a:buClr>
              <a:buSzPct val="100000"/>
              <a:buChar char="•"/>
            </a:pPr>
            <a:r>
              <a:rPr lang="pt-BR" sz="2400" dirty="0"/>
              <a:t>A partir do Modelo Digital de Elevação ASTERGDEM será definido o mapa </a:t>
            </a:r>
            <a:r>
              <a:rPr lang="pt-BR" sz="2400" dirty="0" err="1"/>
              <a:t>hipsométrico</a:t>
            </a:r>
            <a:r>
              <a:rPr lang="pt-BR" sz="2400" dirty="0"/>
              <a:t> e de declividade (PERINI </a:t>
            </a:r>
            <a:r>
              <a:rPr lang="pt-BR" sz="2400" i="1" dirty="0"/>
              <a:t>et al.,</a:t>
            </a:r>
            <a:r>
              <a:rPr lang="pt-BR" sz="2400" dirty="0"/>
              <a:t>2013).</a:t>
            </a:r>
            <a:endParaRPr dirty="0"/>
          </a:p>
          <a:p>
            <a:pPr marL="342900" lvl="0" indent="-342900" algn="just" rtl="0">
              <a:spcBef>
                <a:spcPts val="372"/>
              </a:spcBef>
              <a:spcAft>
                <a:spcPts val="0"/>
              </a:spcAft>
              <a:buClr>
                <a:schemeClr val="dk1"/>
              </a:buClr>
              <a:buSzPct val="100000"/>
              <a:buChar char="•"/>
            </a:pPr>
            <a:r>
              <a:rPr lang="pt-BR" sz="2400" dirty="0"/>
              <a:t>Definição de Áreas de Proteção Permanente </a:t>
            </a:r>
            <a:r>
              <a:rPr lang="pt-BR" sz="2400" dirty="0" err="1"/>
              <a:t>APPs</a:t>
            </a:r>
            <a:r>
              <a:rPr lang="pt-BR" sz="2400" dirty="0"/>
              <a:t> da rede hidrográfica da bacia do Paraíba do Sul nos limites do município de Jacareí, SP  conforme operações espaciais descritas em Rosa (2011).</a:t>
            </a:r>
            <a:endParaRPr dirty="0"/>
          </a:p>
          <a:p>
            <a:pPr marL="342900" lvl="0" indent="-342900" algn="just" rtl="0">
              <a:spcBef>
                <a:spcPts val="372"/>
              </a:spcBef>
              <a:spcAft>
                <a:spcPts val="0"/>
              </a:spcAft>
              <a:buClr>
                <a:schemeClr val="dk1"/>
              </a:buClr>
              <a:buSzPct val="100000"/>
              <a:buChar char="•"/>
            </a:pPr>
            <a:r>
              <a:rPr lang="pt-BR" sz="2400" dirty="0"/>
              <a:t>Identificação a partir de mapas classificados da malha censitária da densidade demográfica e da renda per capita visando a exclusão de áreas densamente povoadas e economicamente ativas em função do processo histórico de ocupação já consolidado inviabilizando recuperação de áreas degradadas (acesso 08/11/2020 </a:t>
            </a:r>
            <a:r>
              <a:rPr lang="pt-BR" sz="2400" u="sng" dirty="0">
                <a:solidFill>
                  <a:srgbClr val="0000FF"/>
                </a:solidFill>
                <a:hlinkClick r:id="rId3">
                  <a:extLst>
                    <a:ext uri="{A12FA001-AC4F-418D-AE19-62706E023703}">
                      <ahyp:hlinkClr xmlns:ahyp="http://schemas.microsoft.com/office/drawing/2018/hyperlinkcolor" val="tx"/>
                    </a:ext>
                  </a:extLst>
                </a:hlinkClick>
              </a:rPr>
              <a:t>http://www.campinas.sp.gov.br/arquivos/desenvolvimento-</a:t>
            </a:r>
            <a:r>
              <a:rPr lang="pt-BR" sz="2400" u="sng" dirty="0" err="1">
                <a:solidFill>
                  <a:srgbClr val="0000FF"/>
                </a:solidFill>
                <a:hlinkClick r:id="rId3">
                  <a:extLst>
                    <a:ext uri="{A12FA001-AC4F-418D-AE19-62706E023703}">
                      <ahyp:hlinkClr xmlns:ahyp="http://schemas.microsoft.com/office/drawing/2018/hyperlinkcolor" val="tx"/>
                    </a:ext>
                  </a:extLst>
                </a:hlinkClick>
              </a:rPr>
              <a:t>economico</a:t>
            </a:r>
            <a:r>
              <a:rPr lang="pt-BR" sz="2400" u="sng" dirty="0">
                <a:solidFill>
                  <a:schemeClr val="hlink"/>
                </a:solidFill>
                <a:hlinkClick r:id="rId3"/>
              </a:rPr>
              <a:t>/cidades.pdf</a:t>
            </a:r>
            <a:r>
              <a:rPr lang="pt-BR" sz="2400" dirty="0"/>
              <a:t>).</a:t>
            </a:r>
            <a:endParaRPr dirty="0"/>
          </a:p>
          <a:p>
            <a:pPr marL="342900" lvl="0" indent="-342900" algn="just" rtl="0">
              <a:spcBef>
                <a:spcPts val="372"/>
              </a:spcBef>
              <a:spcAft>
                <a:spcPts val="0"/>
              </a:spcAft>
              <a:buClr>
                <a:schemeClr val="dk1"/>
              </a:buClr>
              <a:buSzPct val="100000"/>
              <a:buChar char="•"/>
            </a:pPr>
            <a:r>
              <a:rPr lang="pt-BR" sz="2400" dirty="0"/>
              <a:t>Definição da fragilidade ambiental na Bacia do Paraíba do Sul no trecho incluso no munícipio de Jacareí, SP, a partir dos mapas de declividade, hipsometria, geologia, solos, mapa da </a:t>
            </a:r>
            <a:r>
              <a:rPr lang="pt-BR" sz="2400" dirty="0" err="1"/>
              <a:t>APPs</a:t>
            </a:r>
            <a:r>
              <a:rPr lang="pt-BR" sz="2400" dirty="0"/>
              <a:t> e uso e cobertura da terra de 2000 e 2020 e mapas socioeconômicos conforme </a:t>
            </a:r>
            <a:r>
              <a:rPr lang="pt-BR" sz="2400" dirty="0" err="1"/>
              <a:t>Spörl</a:t>
            </a:r>
            <a:r>
              <a:rPr lang="pt-BR" sz="2400" dirty="0"/>
              <a:t>, Castro &amp; </a:t>
            </a:r>
            <a:r>
              <a:rPr lang="pt-BR" sz="2400" dirty="0" err="1"/>
              <a:t>Luchiari</a:t>
            </a:r>
            <a:r>
              <a:rPr lang="pt-BR" sz="2400" dirty="0"/>
              <a:t> (2011). </a:t>
            </a:r>
            <a:endParaRPr dirty="0"/>
          </a:p>
          <a:p>
            <a:pPr marL="342000" lvl="0" indent="0" algn="just" rtl="0">
              <a:spcBef>
                <a:spcPts val="325"/>
              </a:spcBef>
              <a:spcAft>
                <a:spcPts val="0"/>
              </a:spcAft>
              <a:buClr>
                <a:srgbClr val="FF0000"/>
              </a:buClr>
              <a:buSzPct val="100000"/>
              <a:buNone/>
            </a:pPr>
            <a:r>
              <a:rPr lang="pt-BR" sz="2100" b="1" dirty="0">
                <a:solidFill>
                  <a:srgbClr val="FF0000"/>
                </a:solidFill>
              </a:rPr>
              <a:t>Sempre citar um trabalho que empregou o método que você vai utilizar.</a:t>
            </a:r>
            <a:endParaRPr dirty="0"/>
          </a:p>
          <a:p>
            <a:pPr marL="342900" lvl="0" indent="-214947" algn="just" rtl="0">
              <a:spcBef>
                <a:spcPts val="403"/>
              </a:spcBef>
              <a:spcAft>
                <a:spcPts val="0"/>
              </a:spcAft>
              <a:buClr>
                <a:schemeClr val="dk1"/>
              </a:buClr>
              <a:buSzPct val="100000"/>
              <a:buNone/>
            </a:pPr>
            <a:endParaRPr sz="2600" dirty="0"/>
          </a:p>
          <a:p>
            <a:pPr marL="342900" lvl="0" indent="-214947" algn="just" rtl="0">
              <a:spcBef>
                <a:spcPts val="403"/>
              </a:spcBef>
              <a:spcAft>
                <a:spcPts val="0"/>
              </a:spcAft>
              <a:buClr>
                <a:schemeClr val="dk1"/>
              </a:buClr>
              <a:buSzPct val="100000"/>
              <a:buNone/>
            </a:pPr>
            <a:endParaRPr sz="2600" dirty="0"/>
          </a:p>
          <a:p>
            <a:pPr marL="342900" lvl="0" indent="-224790" algn="just" rtl="0">
              <a:spcBef>
                <a:spcPts val="372"/>
              </a:spcBef>
              <a:spcAft>
                <a:spcPts val="0"/>
              </a:spcAft>
              <a:buClr>
                <a:schemeClr val="dk1"/>
              </a:buClr>
              <a:buSzPct val="100000"/>
              <a:buNone/>
            </a:pPr>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1" name="Google Shape;221;p21"/>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just" rtl="0">
              <a:spcBef>
                <a:spcPts val="0"/>
              </a:spcBef>
              <a:spcAft>
                <a:spcPts val="0"/>
              </a:spcAft>
              <a:buClr>
                <a:schemeClr val="dk1"/>
              </a:buClr>
              <a:buSzPct val="100000"/>
              <a:buChar char="•"/>
            </a:pPr>
            <a:r>
              <a:rPr lang="pt-BR" sz="3400" b="1" dirty="0"/>
              <a:t>Métodos</a:t>
            </a:r>
            <a:endParaRPr dirty="0"/>
          </a:p>
          <a:p>
            <a:pPr marL="342900" lvl="0" indent="-342900" algn="just" rtl="0">
              <a:spcBef>
                <a:spcPts val="325"/>
              </a:spcBef>
              <a:spcAft>
                <a:spcPts val="0"/>
              </a:spcAft>
              <a:buClr>
                <a:schemeClr val="dk1"/>
              </a:buClr>
              <a:buSzPct val="100000"/>
              <a:buChar char="•"/>
            </a:pPr>
            <a:r>
              <a:rPr lang="pt-BR" sz="2600" dirty="0">
                <a:highlight>
                  <a:srgbClr val="FFFF00"/>
                </a:highlight>
              </a:rPr>
              <a:t>7) Trabalho de Campo;</a:t>
            </a:r>
            <a:endParaRPr dirty="0"/>
          </a:p>
          <a:p>
            <a:pPr marL="342000" lvl="0" indent="0" algn="just" rtl="0">
              <a:spcBef>
                <a:spcPts val="325"/>
              </a:spcBef>
              <a:spcAft>
                <a:spcPts val="0"/>
              </a:spcAft>
              <a:buClr>
                <a:schemeClr val="dk1"/>
              </a:buClr>
              <a:buSzPct val="100000"/>
              <a:buNone/>
            </a:pPr>
            <a:r>
              <a:rPr lang="pt-BR" sz="2600" dirty="0"/>
              <a:t>Trabalho de campo para reconhecimento e validação da classes obtidas, coleta de informações, diagnóstico, avaliação interativa dos processos de ocupação e impactos, registro fotográfico, etc.;</a:t>
            </a:r>
            <a:endParaRPr dirty="0"/>
          </a:p>
          <a:p>
            <a:pPr marL="342900" lvl="0" indent="-239712" algn="just" rtl="0">
              <a:spcBef>
                <a:spcPts val="325"/>
              </a:spcBef>
              <a:spcAft>
                <a:spcPts val="0"/>
              </a:spcAft>
              <a:buClr>
                <a:schemeClr val="dk1"/>
              </a:buClr>
              <a:buSzPct val="100000"/>
              <a:buNone/>
            </a:pPr>
            <a:endParaRPr sz="2600" dirty="0"/>
          </a:p>
          <a:p>
            <a:pPr marL="342900" lvl="0" indent="-342900" algn="just" rtl="0">
              <a:spcBef>
                <a:spcPts val="325"/>
              </a:spcBef>
              <a:spcAft>
                <a:spcPts val="0"/>
              </a:spcAft>
              <a:buClr>
                <a:schemeClr val="dk1"/>
              </a:buClr>
              <a:buSzPct val="100000"/>
              <a:buChar char="•"/>
            </a:pPr>
            <a:r>
              <a:rPr lang="pt-BR" sz="2600" dirty="0">
                <a:highlight>
                  <a:srgbClr val="FFFF00"/>
                </a:highlight>
              </a:rPr>
              <a:t>8) Análise espacial e comparativa; </a:t>
            </a:r>
            <a:endParaRPr dirty="0"/>
          </a:p>
          <a:p>
            <a:pPr marL="342900" marR="0" lvl="0" indent="-342900" algn="just" rtl="0">
              <a:lnSpc>
                <a:spcPct val="100000"/>
              </a:lnSpc>
              <a:spcBef>
                <a:spcPts val="325"/>
              </a:spcBef>
              <a:spcAft>
                <a:spcPts val="0"/>
              </a:spcAft>
              <a:buClr>
                <a:schemeClr val="dk1"/>
              </a:buClr>
              <a:buSzPct val="100000"/>
              <a:buFont typeface="Arial"/>
              <a:buChar char="•"/>
            </a:pPr>
            <a:r>
              <a:rPr lang="pt-BR" sz="2600" dirty="0"/>
              <a:t>Comparação entre os mapas de uso e cobertura da terra gerados para quantificar os decréscimos de áreas vegetadas (ROSA, 2011).</a:t>
            </a:r>
            <a:endParaRPr dirty="0"/>
          </a:p>
          <a:p>
            <a:pPr marL="342900" marR="0" lvl="0" indent="-342900" algn="just" rtl="0">
              <a:lnSpc>
                <a:spcPct val="100000"/>
              </a:lnSpc>
              <a:spcBef>
                <a:spcPts val="325"/>
              </a:spcBef>
              <a:spcAft>
                <a:spcPts val="0"/>
              </a:spcAft>
              <a:buClr>
                <a:schemeClr val="dk1"/>
              </a:buClr>
              <a:buSzPct val="100000"/>
              <a:buFont typeface="Arial"/>
              <a:buChar char="•"/>
            </a:pPr>
            <a:r>
              <a:rPr lang="pt-BR" sz="2600" dirty="0"/>
              <a:t>Identificação dos graus de fragilidade ambiental com a cobertura vegetal existente para viabilizar a recuperação de áreas críticas (acesso  08/11/2020 </a:t>
            </a:r>
            <a:r>
              <a:rPr lang="pt-BR" sz="2600" u="sng" dirty="0">
                <a:solidFill>
                  <a:schemeClr val="hlink"/>
                </a:solidFill>
                <a:hlinkClick r:id="rId3"/>
              </a:rPr>
              <a:t>https://www.rc.unesp.br/</a:t>
            </a:r>
            <a:r>
              <a:rPr lang="pt-BR" sz="2600" u="sng" dirty="0" err="1">
                <a:solidFill>
                  <a:schemeClr val="hlink"/>
                </a:solidFill>
                <a:hlinkClick r:id="rId3"/>
              </a:rPr>
              <a:t>igce</a:t>
            </a:r>
            <a:r>
              <a:rPr lang="pt-BR" sz="2600" u="sng" dirty="0">
                <a:solidFill>
                  <a:schemeClr val="hlink"/>
                </a:solidFill>
                <a:hlinkClick r:id="rId3"/>
              </a:rPr>
              <a:t>/aplicada/</a:t>
            </a:r>
            <a:r>
              <a:rPr lang="pt-BR" sz="2600" u="sng" dirty="0" err="1">
                <a:solidFill>
                  <a:schemeClr val="hlink"/>
                </a:solidFill>
                <a:hlinkClick r:id="rId3"/>
              </a:rPr>
              <a:t>ead</a:t>
            </a:r>
            <a:r>
              <a:rPr lang="pt-BR" sz="2600" u="sng" dirty="0">
                <a:solidFill>
                  <a:schemeClr val="hlink"/>
                </a:solidFill>
                <a:hlinkClick r:id="rId3"/>
              </a:rPr>
              <a:t>/</a:t>
            </a:r>
            <a:r>
              <a:rPr lang="pt-BR" sz="2600" u="sng" dirty="0" err="1">
                <a:solidFill>
                  <a:schemeClr val="hlink"/>
                </a:solidFill>
                <a:hlinkClick r:id="rId3"/>
              </a:rPr>
              <a:t>estudos_ambientais</a:t>
            </a:r>
            <a:r>
              <a:rPr lang="pt-BR" sz="2600" u="sng" dirty="0">
                <a:solidFill>
                  <a:schemeClr val="hlink"/>
                </a:solidFill>
                <a:hlinkClick r:id="rId3"/>
              </a:rPr>
              <a:t>/ea15.html</a:t>
            </a:r>
            <a:r>
              <a:rPr lang="pt-BR" sz="2600" dirty="0"/>
              <a:t>).</a:t>
            </a:r>
            <a:endParaRPr dirty="0"/>
          </a:p>
          <a:p>
            <a:pPr marL="342900" marR="0" lvl="0" indent="-342900" algn="just" rtl="0">
              <a:lnSpc>
                <a:spcPct val="100000"/>
              </a:lnSpc>
              <a:spcBef>
                <a:spcPts val="325"/>
              </a:spcBef>
              <a:spcAft>
                <a:spcPts val="0"/>
              </a:spcAft>
              <a:buClr>
                <a:schemeClr val="dk1"/>
              </a:buClr>
              <a:buSzPct val="100000"/>
              <a:buFont typeface="Arial"/>
              <a:buChar char="•"/>
            </a:pPr>
            <a:r>
              <a:rPr lang="pt-BR" sz="2600" dirty="0"/>
              <a:t>Finalização dos mapas temáticos gráficos e  tabelas para visualização dos resultados obtidos.</a:t>
            </a:r>
            <a:endParaRPr dirty="0"/>
          </a:p>
          <a:p>
            <a:pPr marL="342900" lvl="0" indent="-239712" algn="just" rtl="0">
              <a:spcBef>
                <a:spcPts val="325"/>
              </a:spcBef>
              <a:spcAft>
                <a:spcPts val="0"/>
              </a:spcAft>
              <a:buClr>
                <a:schemeClr val="dk1"/>
              </a:buClr>
              <a:buSzPct val="100000"/>
              <a:buNone/>
            </a:pPr>
            <a:endParaRPr sz="2600" dirty="0"/>
          </a:p>
          <a:p>
            <a:pPr marL="342900" lvl="0" indent="-342900" algn="just" rtl="0">
              <a:spcBef>
                <a:spcPts val="325"/>
              </a:spcBef>
              <a:spcAft>
                <a:spcPts val="0"/>
              </a:spcAft>
              <a:buClr>
                <a:schemeClr val="dk1"/>
              </a:buClr>
              <a:buSzPct val="100000"/>
              <a:buChar char="•"/>
            </a:pPr>
            <a:r>
              <a:rPr lang="pt-BR" sz="2600" dirty="0">
                <a:highlight>
                  <a:srgbClr val="FFFF00"/>
                </a:highlight>
              </a:rPr>
              <a:t>9) Discussão dos Resultados;</a:t>
            </a:r>
            <a:endParaRPr dirty="0"/>
          </a:p>
          <a:p>
            <a:pPr marL="342000" lvl="0" indent="0" algn="just" rtl="0">
              <a:spcBef>
                <a:spcPts val="325"/>
              </a:spcBef>
              <a:spcAft>
                <a:spcPts val="0"/>
              </a:spcAft>
              <a:buClr>
                <a:schemeClr val="dk1"/>
              </a:buClr>
              <a:buSzPct val="100000"/>
              <a:buNone/>
            </a:pPr>
            <a:r>
              <a:rPr lang="pt-BR" sz="2600" dirty="0"/>
              <a:t>Análise dos mapas obtidos, tabelas e gráficos visando a produção dos textos para apresentação em eventos, seminários, workshop, relatórios e artigos;</a:t>
            </a:r>
            <a:endParaRPr dirty="0"/>
          </a:p>
          <a:p>
            <a:pPr marL="342000" lvl="0" indent="0" algn="just" rtl="0">
              <a:spcBef>
                <a:spcPts val="325"/>
              </a:spcBef>
              <a:spcAft>
                <a:spcPts val="0"/>
              </a:spcAft>
              <a:buClr>
                <a:schemeClr val="dk1"/>
              </a:buClr>
              <a:buSzPct val="100000"/>
              <a:buNone/>
            </a:pPr>
            <a:endParaRPr sz="2600" dirty="0"/>
          </a:p>
          <a:p>
            <a:pPr marL="342000" lvl="0" indent="0" algn="just" rtl="0">
              <a:spcBef>
                <a:spcPts val="325"/>
              </a:spcBef>
              <a:spcAft>
                <a:spcPts val="0"/>
              </a:spcAft>
              <a:buClr>
                <a:schemeClr val="dk1"/>
              </a:buClr>
              <a:buSzPct val="100000"/>
              <a:buNone/>
            </a:pPr>
            <a:r>
              <a:rPr lang="pt-BR" sz="2600" dirty="0">
                <a:highlight>
                  <a:srgbClr val="FFFF00"/>
                </a:highlight>
              </a:rPr>
              <a:t>10) Disponibilização dos resultados em ambiente Web;</a:t>
            </a:r>
            <a:endParaRPr dirty="0"/>
          </a:p>
          <a:p>
            <a:pPr marL="342000" lvl="0" indent="0" algn="just" rtl="0">
              <a:spcBef>
                <a:spcPts val="325"/>
              </a:spcBef>
              <a:spcAft>
                <a:spcPts val="0"/>
              </a:spcAft>
              <a:buClr>
                <a:schemeClr val="dk1"/>
              </a:buClr>
              <a:buSzPct val="100000"/>
              <a:buNone/>
            </a:pPr>
            <a:r>
              <a:rPr lang="pt-BR" sz="2600" dirty="0"/>
              <a:t>Disponibilização da informações relevantes obtidas pelo trabalho realizado visando dar suporte técnico cientifico as instituições publicas, privadas e parceiras do projeto e a comunidade em geral com intuito de um planejamento ambiental adequado e sustentado para a área de enfoque</a:t>
            </a:r>
            <a:r>
              <a:rPr lang="pt-BR" sz="2600" dirty="0">
                <a:solidFill>
                  <a:srgbClr val="FF0000"/>
                </a:solidFill>
              </a:rPr>
              <a:t>.</a:t>
            </a:r>
            <a:endParaRPr dirty="0"/>
          </a:p>
          <a:p>
            <a:pPr marL="342900" lvl="0" indent="-247650" algn="just" rtl="0">
              <a:spcBef>
                <a:spcPts val="300"/>
              </a:spcBef>
              <a:spcAft>
                <a:spcPts val="0"/>
              </a:spcAft>
              <a:buClr>
                <a:schemeClr val="dk1"/>
              </a:buClr>
              <a:buSzPct val="100000"/>
              <a:buNone/>
            </a:pPr>
            <a:endParaRPr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Cronograma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7" name="Google Shape;227;p22"/>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vocês podem reescrever os títulos da etapas e trocar bimestres por meses ou semanas a depender da extensão do projeto, mas geralmente os financiamentos não se estendem além de três anos. Estou passando anexo  “Exemplo_para_edicao_Resultados_Esperados_Cronograma_Custos.doc” p vcs. editarem e colarem de volta aqui de acordo com projeto de vcs.</a:t>
            </a:r>
            <a:endParaRPr/>
          </a:p>
        </p:txBody>
      </p:sp>
      <p:pic>
        <p:nvPicPr>
          <p:cNvPr id="228" name="Google Shape;228;p22"/>
          <p:cNvPicPr preferRelativeResize="0"/>
          <p:nvPr/>
        </p:nvPicPr>
        <p:blipFill rotWithShape="1">
          <a:blip r:embed="rId3">
            <a:alphaModFix/>
          </a:blip>
          <a:srcRect/>
          <a:stretch/>
        </p:blipFill>
        <p:spPr>
          <a:xfrm>
            <a:off x="457200" y="2636912"/>
            <a:ext cx="8343900" cy="2476500"/>
          </a:xfrm>
          <a:prstGeom prst="rect">
            <a:avLst/>
          </a:prstGeom>
          <a:noFill/>
          <a:ln>
            <a:noFill/>
          </a:ln>
        </p:spPr>
      </p:pic>
      <p:sp>
        <p:nvSpPr>
          <p:cNvPr id="229" name="Google Shape;229;p22"/>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Custos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35" name="Google Shape;235;p23"/>
          <p:cNvSpPr txBox="1">
            <a:spLocks noGrp="1"/>
          </p:cNvSpPr>
          <p:nvPr>
            <p:ph type="body" idx="1"/>
          </p:nvPr>
        </p:nvSpPr>
        <p:spPr>
          <a:xfrm>
            <a:off x="457200" y="343197"/>
            <a:ext cx="8229600" cy="6326163"/>
          </a:xfrm>
          <a:prstGeom prst="rect">
            <a:avLst/>
          </a:prstGeom>
          <a:noFill/>
          <a:ln>
            <a:noFill/>
          </a:ln>
        </p:spPr>
        <p:txBody>
          <a:bodyPr spcFirstLastPara="1" wrap="square" lIns="91425" tIns="45700" rIns="91425" bIns="45700" anchor="t" anchorCtr="0">
            <a:normAutofit/>
          </a:bodyPr>
          <a:lstStyle/>
          <a:p>
            <a:pPr marL="342900" lvl="0" indent="-254000" algn="just" rtl="0">
              <a:spcBef>
                <a:spcPts val="0"/>
              </a:spcBef>
              <a:spcAft>
                <a:spcPts val="0"/>
              </a:spcAft>
              <a:buClr>
                <a:schemeClr val="dk1"/>
              </a:buClr>
              <a:buSzPts val="1400"/>
              <a:buNone/>
            </a:pPr>
            <a:endParaRPr sz="1400">
              <a:solidFill>
                <a:srgbClr val="FF0000"/>
              </a:solidFill>
            </a:endParaRPr>
          </a:p>
          <a:p>
            <a:pPr marL="342900" lvl="0" indent="-254000" algn="just" rtl="0">
              <a:spcBef>
                <a:spcPts val="280"/>
              </a:spcBef>
              <a:spcAft>
                <a:spcPts val="0"/>
              </a:spcAft>
              <a:buClr>
                <a:schemeClr val="dk1"/>
              </a:buClr>
              <a:buSzPts val="1400"/>
              <a:buNone/>
            </a:pPr>
            <a:endParaRPr sz="1400">
              <a:solidFill>
                <a:srgbClr val="FF0000"/>
              </a:solidFill>
            </a:endParaRPr>
          </a:p>
          <a:p>
            <a:pPr marL="342900" lvl="0" indent="-342900" algn="just" rtl="0">
              <a:spcBef>
                <a:spcPts val="280"/>
              </a:spcBef>
              <a:spcAft>
                <a:spcPts val="0"/>
              </a:spcAft>
              <a:buClr>
                <a:srgbClr val="FF0000"/>
              </a:buClr>
              <a:buSzPts val="1400"/>
              <a:buChar char="•"/>
            </a:pPr>
            <a:r>
              <a:rPr lang="pt-BR" sz="1400">
                <a:solidFill>
                  <a:srgbClr val="FF0000"/>
                </a:solidFill>
              </a:rPr>
              <a:t>Obs. vocês podem gerar custos até hipotéticos nesse momento que temos urgência, mas se der pesquisem produtos e serviços e os valores mais adequados aos projetos de vcs. Estou passando anexo  “Exemplo_para_edicao_Resultados_Esperados_Cronograma_Custos.doc” p vcs. editarem e colarem de volta aqui de acordo com projeto de vcs.</a:t>
            </a:r>
            <a:endParaRPr/>
          </a:p>
          <a:p>
            <a:pPr marL="342900" lvl="0" indent="-228600" algn="just" rtl="0">
              <a:spcBef>
                <a:spcPts val="360"/>
              </a:spcBef>
              <a:spcAft>
                <a:spcPts val="0"/>
              </a:spcAft>
              <a:buClr>
                <a:schemeClr val="dk1"/>
              </a:buClr>
              <a:buSzPts val="1800"/>
              <a:buNone/>
            </a:pPr>
            <a:endParaRPr sz="1800">
              <a:solidFill>
                <a:srgbClr val="FF0000"/>
              </a:solidFill>
            </a:endParaRPr>
          </a:p>
        </p:txBody>
      </p:sp>
      <p:sp>
        <p:nvSpPr>
          <p:cNvPr id="236" name="Google Shape;236;p23"/>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7" name="Google Shape;237;p23"/>
          <p:cNvGraphicFramePr/>
          <p:nvPr/>
        </p:nvGraphicFramePr>
        <p:xfrm>
          <a:off x="1115616" y="1844824"/>
          <a:ext cx="7056800" cy="4526125"/>
        </p:xfrm>
        <a:graphic>
          <a:graphicData uri="http://schemas.openxmlformats.org/drawingml/2006/table">
            <a:tbl>
              <a:tblPr>
                <a:noFill/>
                <a:tableStyleId>{FEAA508C-3F30-413E-B884-C33812FF7E39}</a:tableStyleId>
              </a:tblPr>
              <a:tblGrid>
                <a:gridCol w="2889125">
                  <a:extLst>
                    <a:ext uri="{9D8B030D-6E8A-4147-A177-3AD203B41FA5}">
                      <a16:colId xmlns:a16="http://schemas.microsoft.com/office/drawing/2014/main" val="20000"/>
                    </a:ext>
                  </a:extLst>
                </a:gridCol>
                <a:gridCol w="743025">
                  <a:extLst>
                    <a:ext uri="{9D8B030D-6E8A-4147-A177-3AD203B41FA5}">
                      <a16:colId xmlns:a16="http://schemas.microsoft.com/office/drawing/2014/main" val="20001"/>
                    </a:ext>
                  </a:extLst>
                </a:gridCol>
                <a:gridCol w="743025">
                  <a:extLst>
                    <a:ext uri="{9D8B030D-6E8A-4147-A177-3AD203B41FA5}">
                      <a16:colId xmlns:a16="http://schemas.microsoft.com/office/drawing/2014/main" val="20002"/>
                    </a:ext>
                  </a:extLst>
                </a:gridCol>
                <a:gridCol w="1216275">
                  <a:extLst>
                    <a:ext uri="{9D8B030D-6E8A-4147-A177-3AD203B41FA5}">
                      <a16:colId xmlns:a16="http://schemas.microsoft.com/office/drawing/2014/main" val="20003"/>
                    </a:ext>
                  </a:extLst>
                </a:gridCol>
                <a:gridCol w="1465350">
                  <a:extLst>
                    <a:ext uri="{9D8B030D-6E8A-4147-A177-3AD203B41FA5}">
                      <a16:colId xmlns:a16="http://schemas.microsoft.com/office/drawing/2014/main" val="20004"/>
                    </a:ext>
                  </a:extLst>
                </a:gridCol>
              </a:tblGrid>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DESCRIÇÃO</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QUANTIDADE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UNITÁRIO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TOTAL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CUSTEIO </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01"/>
                  </a:ext>
                </a:extLst>
              </a:tr>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Remote Sensing with IDRISI Taiga: A Beginner's Guide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Licença software Idrisi Taiga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9.000,00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Papel sulfite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resma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Midia DVD-R 4,7 Gb</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pt. c/ 50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60,00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Tonner p/ 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Combustível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litro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224,00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Serviço de terceiros</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6625">
                <a:tc>
                  <a:txBody>
                    <a:bodyPr/>
                    <a:lstStyle/>
                    <a:p>
                      <a:pPr marL="0" marR="0" lvl="0" indent="0" algn="just" rtl="0">
                        <a:lnSpc>
                          <a:spcPct val="150000"/>
                        </a:lnSpc>
                        <a:spcBef>
                          <a:spcPts val="0"/>
                        </a:spcBef>
                        <a:spcAft>
                          <a:spcPts val="0"/>
                        </a:spcAft>
                        <a:buNone/>
                      </a:pPr>
                      <a:r>
                        <a:rPr lang="pt-BR" sz="1100" b="1" u="none" strike="noStrike" cap="none">
                          <a:latin typeface="Calibri"/>
                          <a:ea typeface="Calibri"/>
                          <a:cs typeface="Calibri"/>
                          <a:sym typeface="Calibri"/>
                        </a:rPr>
                        <a:t>Total  Custeio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R$ 14.369,00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0"/>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Computador Desktop</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8.600,00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Notebook</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Disco FATA 1 Terabyte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17.000,00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Total 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R$ 29.650,00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TOTAL GERAL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R$ 44.019,00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Resultados Esperados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43" name="Google Shape;243;p24"/>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Ver exemplo do que pode ser descrito no documento anexo  “Exemplo_para_edicao_Resultados_Esperados_Cronograma_Custos.doc”</a:t>
            </a:r>
            <a:endParaRPr/>
          </a:p>
        </p:txBody>
      </p:sp>
      <p:sp>
        <p:nvSpPr>
          <p:cNvPr id="244" name="Google Shape;244;p24"/>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Referências Bibliográficas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50" name="Google Shape;250;p25"/>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85000" lnSpcReduction="20000"/>
          </a:bodyPr>
          <a:lstStyle/>
          <a:p>
            <a:pPr marL="269875" lvl="0" indent="-295592" algn="just" rtl="0">
              <a:lnSpc>
                <a:spcPct val="100000"/>
              </a:lnSpc>
              <a:spcBef>
                <a:spcPts val="0"/>
              </a:spcBef>
              <a:spcAft>
                <a:spcPts val="0"/>
              </a:spcAft>
              <a:buClr>
                <a:schemeClr val="dk1"/>
              </a:buClr>
              <a:buSzPct val="100000"/>
              <a:buChar char="•"/>
            </a:pPr>
            <a:r>
              <a:rPr lang="pt-BR" sz="1800" b="1">
                <a:latin typeface="Calibri"/>
                <a:ea typeface="Calibri"/>
                <a:cs typeface="Calibri"/>
                <a:sym typeface="Calibri"/>
              </a:rPr>
              <a:t>REFERÊNCIAS BIBLIOGRÁFICAS </a:t>
            </a:r>
            <a:r>
              <a:rPr lang="pt-BR" sz="1800" b="1">
                <a:solidFill>
                  <a:srgbClr val="FF0000"/>
                </a:solidFill>
                <a:latin typeface="Calibri"/>
                <a:ea typeface="Calibri"/>
                <a:cs typeface="Calibri"/>
                <a:sym typeface="Calibri"/>
              </a:rPr>
              <a:t>(Exemplo)</a:t>
            </a:r>
            <a:endParaRPr sz="1800">
              <a:solidFill>
                <a:srgbClr val="FF0000"/>
              </a:solidFill>
              <a:latin typeface="Calibri"/>
              <a:ea typeface="Calibri"/>
              <a:cs typeface="Calibri"/>
              <a:sym typeface="Calibri"/>
            </a:endParaRPr>
          </a:p>
          <a:p>
            <a:pPr marL="269875" lvl="0" indent="-295592" algn="just" rtl="0">
              <a:lnSpc>
                <a:spcPct val="100000"/>
              </a:lnSpc>
              <a:spcBef>
                <a:spcPts val="600"/>
              </a:spcBef>
              <a:spcAft>
                <a:spcPts val="0"/>
              </a:spcAft>
              <a:buClr>
                <a:schemeClr val="dk1"/>
              </a:buClr>
              <a:buSzPct val="100000"/>
              <a:buChar char="•"/>
            </a:pPr>
            <a:r>
              <a:rPr lang="pt-BR" sz="1800">
                <a:latin typeface="Calibri"/>
                <a:ea typeface="Calibri"/>
                <a:cs typeface="Calibri"/>
                <a:sym typeface="Calibri"/>
              </a:rPr>
              <a:t>	ALMEIDA, C. M.; CÂMARA, G.; MONTEIRO, A. M. V. </a:t>
            </a:r>
            <a:r>
              <a:rPr lang="pt-BR" sz="1800" b="1">
                <a:latin typeface="Calibri"/>
                <a:ea typeface="Calibri"/>
                <a:cs typeface="Calibri"/>
                <a:sym typeface="Calibri"/>
              </a:rPr>
              <a:t>Geoinformação em urbanismo</a:t>
            </a:r>
            <a:r>
              <a:rPr lang="pt-BR" sz="1800">
                <a:latin typeface="Calibri"/>
                <a:ea typeface="Calibri"/>
                <a:cs typeface="Calibri"/>
                <a:sym typeface="Calibri"/>
              </a:rPr>
              <a:t>: cidade real x cidade virtual. 1ed. São Paulo. Oficina de Textos, 2007, 368p.</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CÂMARA, G.; et al. </a:t>
            </a:r>
            <a:r>
              <a:rPr lang="pt-BR" sz="1800" b="1">
                <a:latin typeface="Calibri"/>
                <a:ea typeface="Calibri"/>
                <a:cs typeface="Calibri"/>
                <a:sym typeface="Calibri"/>
              </a:rPr>
              <a:t>Anatomia de Sistemas de Informação Geográfica</a:t>
            </a:r>
            <a:r>
              <a:rPr lang="pt-BR" sz="1800">
                <a:latin typeface="Calibri"/>
                <a:ea typeface="Calibri"/>
                <a:cs typeface="Calibri"/>
                <a:sym typeface="Calibri"/>
              </a:rPr>
              <a:t>. Campinas, São Paulo. Instituto de Computação, UNICAMP, 1996.</a:t>
            </a:r>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COLVERO, A.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"Image-Based Atmospheric Corrections – Revisited and Improved", </a:t>
            </a:r>
            <a:r>
              <a:rPr lang="pt-BR" sz="1800" b="1">
                <a:latin typeface="Calibri"/>
                <a:ea typeface="Calibri"/>
                <a:cs typeface="Calibri"/>
                <a:sym typeface="Calibri"/>
              </a:rPr>
              <a:t>Photogrammetric Engineering and Remote Sensing</a:t>
            </a:r>
            <a:r>
              <a:rPr lang="pt-BR" sz="1800">
                <a:latin typeface="Calibri"/>
                <a:ea typeface="Calibri"/>
                <a:cs typeface="Calibri"/>
                <a:sym typeface="Calibri"/>
              </a:rPr>
              <a:t>, v.62, n.9, p. 1025-1036, 1996.</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An Improved Dark-Object Subtraction Technique for Atmospheric Scattering Correction of Multispectral Data. </a:t>
            </a:r>
            <a:r>
              <a:rPr lang="pt-BR" sz="1800" b="1">
                <a:latin typeface="Calibri"/>
                <a:ea typeface="Calibri"/>
                <a:cs typeface="Calibri"/>
                <a:sym typeface="Calibri"/>
              </a:rPr>
              <a:t>Remote Sensing of Environment</a:t>
            </a:r>
            <a:r>
              <a:rPr lang="pt-BR" sz="1800">
                <a:latin typeface="Calibri"/>
                <a:ea typeface="Calibri"/>
                <a:cs typeface="Calibri"/>
                <a:sym typeface="Calibri"/>
              </a:rPr>
              <a:t>, v.24, p.459–479, 1988.</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INSTITUTO BRASILEIRO DE GEOGRAFIA E ESTATÍSTICA (IBGE). </a:t>
            </a:r>
            <a:r>
              <a:rPr lang="pt-BR" sz="1800" b="1">
                <a:latin typeface="Calibri"/>
                <a:ea typeface="Calibri"/>
                <a:cs typeface="Calibri"/>
                <a:sym typeface="Calibri"/>
              </a:rPr>
              <a:t>Censo Demográfico 2010</a:t>
            </a:r>
            <a:r>
              <a:rPr lang="pt-BR" sz="1800">
                <a:latin typeface="Calibri"/>
                <a:ea typeface="Calibri"/>
                <a:cs typeface="Calibri"/>
                <a:sym typeface="Calibri"/>
              </a:rPr>
              <a:t>. Disponível em: &lt; http://www.censo2010.ibge.gov.br/todas_noticias.php&gt;. Acesso em: 30 maio 2011.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JENSEN, J. R. </a:t>
            </a:r>
            <a:r>
              <a:rPr lang="pt-BR" sz="1800" b="1">
                <a:latin typeface="Calibri"/>
                <a:ea typeface="Calibri"/>
                <a:cs typeface="Calibri"/>
                <a:sym typeface="Calibri"/>
              </a:rPr>
              <a:t>Sensoriamento remoto do ambiente</a:t>
            </a:r>
            <a:r>
              <a:rPr lang="pt-BR" sz="1800">
                <a:latin typeface="Calibri"/>
                <a:ea typeface="Calibri"/>
                <a:cs typeface="Calibri"/>
                <a:sym typeface="Calibri"/>
              </a:rPr>
              <a:t>: uma perspectiva em recursos naturais. São José dos Campos, SP: Parêntese, 2009.</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National Aeronautics and Space Administration (NASA). </a:t>
            </a:r>
            <a:r>
              <a:rPr lang="pt-BR" sz="1800" b="1">
                <a:latin typeface="Calibri"/>
                <a:ea typeface="Calibri"/>
                <a:cs typeface="Calibri"/>
                <a:sym typeface="Calibri"/>
              </a:rPr>
              <a:t>ESAD – MrSid Image Server</a:t>
            </a:r>
            <a:r>
              <a:rPr lang="pt-BR" sz="1800">
                <a:latin typeface="Calibri"/>
                <a:ea typeface="Calibri"/>
                <a:cs typeface="Calibri"/>
                <a:sym typeface="Calibri"/>
              </a:rPr>
              <a:t>. Disponível em: &lt; http://zulu.ssc.nasa.gov/mrsid.&gt;  . Acesso em: Janeiro de 2010.</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PREFEITURA MUNICIPAL DE CAMPINAS. </a:t>
            </a:r>
            <a:r>
              <a:rPr lang="pt-BR" sz="1800" b="1">
                <a:latin typeface="Calibri"/>
                <a:ea typeface="Calibri"/>
                <a:cs typeface="Calibri"/>
                <a:sym typeface="Calibri"/>
              </a:rPr>
              <a:t>Plano Diretor de Campinas - Lei Complementar 15, de 2006</a:t>
            </a:r>
            <a:r>
              <a:rPr lang="pt-BR" sz="1800">
                <a:latin typeface="Calibri"/>
                <a:ea typeface="Calibri"/>
                <a:cs typeface="Calibri"/>
                <a:sym typeface="Calibri"/>
              </a:rPr>
              <a:t>. Disponível em &lt;</a:t>
            </a:r>
            <a:r>
              <a:rPr lang="pt-BR" sz="1800" u="sng">
                <a:solidFill>
                  <a:srgbClr val="000080"/>
                </a:solidFill>
                <a:latin typeface="Calibri"/>
                <a:ea typeface="Calibri"/>
                <a:cs typeface="Calibri"/>
                <a:sym typeface="Calibri"/>
              </a:rPr>
              <a:t>http://www.campinas.sp.gov.br/governo/seplama/plano-diretor-2006</a:t>
            </a:r>
            <a:r>
              <a:rPr lang="pt-BR" sz="1800">
                <a:latin typeface="Calibri"/>
                <a:ea typeface="Calibri"/>
                <a:cs typeface="Calibri"/>
                <a:sym typeface="Calibri"/>
              </a:rPr>
              <a:t>&gt; Acesso em: 10 junho 2011. </a:t>
            </a:r>
            <a:endParaRPr sz="1800">
              <a:latin typeface="Calibri"/>
              <a:ea typeface="Calibri"/>
              <a:cs typeface="Calibri"/>
              <a:sym typeface="Calibri"/>
            </a:endParaRPr>
          </a:p>
          <a:p>
            <a:pPr marL="270510" lvl="0" indent="-296227" algn="just" rtl="0">
              <a:lnSpc>
                <a:spcPct val="100000"/>
              </a:lnSpc>
              <a:spcBef>
                <a:spcPts val="1200"/>
              </a:spcBef>
              <a:spcAft>
                <a:spcPts val="0"/>
              </a:spcAft>
              <a:buSzPct val="100000"/>
              <a:buFont typeface="Calibri"/>
              <a:buChar char="•"/>
            </a:pPr>
            <a:endParaRPr sz="1800"/>
          </a:p>
        </p:txBody>
      </p:sp>
      <p:sp>
        <p:nvSpPr>
          <p:cNvPr id="251" name="Google Shape;251;p25"/>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cab452d7dd_0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270510" lvl="0" indent="-313372" algn="just" rtl="0">
              <a:spcBef>
                <a:spcPts val="1200"/>
              </a:spcBef>
              <a:spcAft>
                <a:spcPts val="0"/>
              </a:spcAft>
              <a:buSzPts val="1800"/>
              <a:buFont typeface="Arial"/>
              <a:buChar char="•"/>
            </a:pPr>
            <a:r>
              <a:rPr lang="pt-BR" sz="1800"/>
              <a:t>============================= NOVAS   ========================</a:t>
            </a:r>
            <a:endParaRPr/>
          </a:p>
        </p:txBody>
      </p:sp>
      <p:sp>
        <p:nvSpPr>
          <p:cNvPr id="258" name="Google Shape;258;gcab452d7dd_0_3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270510" lvl="0" indent="-307022" algn="just" rtl="0">
              <a:spcBef>
                <a:spcPts val="1200"/>
              </a:spcBef>
              <a:spcAft>
                <a:spcPts val="0"/>
              </a:spcAft>
              <a:buSzPts val="1700"/>
              <a:buChar char="•"/>
            </a:pPr>
            <a:r>
              <a:rPr lang="pt-BR" sz="1600" dirty="0">
                <a:solidFill>
                  <a:schemeClr val="tx1"/>
                </a:solidFill>
                <a:latin typeface="Calibri" panose="020F0502020204030204" pitchFamily="34" charset="0"/>
                <a:cs typeface="Calibri" panose="020F0502020204030204" pitchFamily="34" charset="0"/>
              </a:rPr>
              <a:t>FREITAS</a:t>
            </a:r>
            <a:r>
              <a:rPr lang="pt-BR" sz="1600" b="1" dirty="0">
                <a:solidFill>
                  <a:srgbClr val="FF0000"/>
                </a:solidFill>
                <a:latin typeface="Calibri" panose="020F0502020204030204" pitchFamily="34" charset="0"/>
                <a:cs typeface="Calibri" panose="020F0502020204030204" pitchFamily="34" charset="0"/>
              </a:rPr>
              <a:t> </a:t>
            </a:r>
            <a:r>
              <a:rPr lang="pt-BR" sz="1600" dirty="0">
                <a:latin typeface="Calibri" panose="020F0502020204030204" pitchFamily="34" charset="0"/>
                <a:cs typeface="Calibri" panose="020F0502020204030204" pitchFamily="34" charset="0"/>
              </a:rPr>
              <a:t> . Direito à moradia, ocupações irregulares, regularização fundiária e segurança pública. - Revista do Advogado Nº 145 | ABR | 2020</a:t>
            </a:r>
            <a:endParaRPr sz="1600" dirty="0">
              <a:latin typeface="Calibri" panose="020F0502020204030204" pitchFamily="34" charset="0"/>
              <a:cs typeface="Calibri" panose="020F0502020204030204" pitchFamily="34" charset="0"/>
            </a:endParaRPr>
          </a:p>
          <a:p>
            <a:pPr marL="6350" lvl="0" indent="0" algn="l" rtl="0">
              <a:lnSpc>
                <a:spcPct val="115000"/>
              </a:lnSpc>
              <a:spcBef>
                <a:spcPts val="0"/>
              </a:spcBef>
              <a:spcAft>
                <a:spcPts val="0"/>
              </a:spcAft>
              <a:buSzPts val="1700"/>
              <a:buNone/>
            </a:pPr>
            <a:r>
              <a:rPr lang="pt-BR" sz="1600" dirty="0">
                <a:latin typeface="Calibri" panose="020F0502020204030204" pitchFamily="34" charset="0"/>
                <a:cs typeface="Calibri" panose="020F0502020204030204" pitchFamily="34" charset="0"/>
              </a:rPr>
              <a:t> </a:t>
            </a:r>
            <a:endParaRPr sz="1600" dirty="0">
              <a:latin typeface="Calibri" panose="020F0502020204030204" pitchFamily="34" charset="0"/>
              <a:cs typeface="Calibri" panose="020F0502020204030204" pitchFamily="34" charset="0"/>
            </a:endParaRPr>
          </a:p>
          <a:p>
            <a:pPr marL="342900" lvl="0" indent="-349250" algn="l" rtl="0">
              <a:lnSpc>
                <a:spcPct val="115000"/>
              </a:lnSpc>
              <a:spcBef>
                <a:spcPts val="0"/>
              </a:spcBef>
              <a:spcAft>
                <a:spcPts val="0"/>
              </a:spcAft>
              <a:buSzPts val="1900"/>
              <a:buChar char="•"/>
            </a:pPr>
            <a:r>
              <a:rPr lang="pt-BR" sz="1600" dirty="0">
                <a:highlight>
                  <a:srgbClr val="FFFFFF"/>
                </a:highlight>
                <a:latin typeface="Calibri" panose="020F0502020204030204" pitchFamily="34" charset="0"/>
                <a:cs typeface="Calibri" panose="020F0502020204030204" pitchFamily="34" charset="0"/>
              </a:rPr>
              <a:t>ANDRADE, Daniel de; SOUZA, Adriane Aparecida Moreira; GOMES, Cilene. Análise temporal da expansão urbana nos municípios do Vale do Paraíba Paulista. Mercator, Fortaleza, v. 1, 1-15., abr. 2019. Disponível em: </a:t>
            </a:r>
            <a:r>
              <a:rPr lang="pt-BR" sz="1600" u="sng" dirty="0">
                <a:solidFill>
                  <a:srgbClr val="4B7D92"/>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https://www.scielo.br/</a:t>
            </a:r>
            <a:r>
              <a:rPr lang="pt-BR" sz="1600" u="sng" dirty="0" err="1">
                <a:solidFill>
                  <a:srgbClr val="4B7D92"/>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pdf</a:t>
            </a:r>
            <a:r>
              <a:rPr lang="pt-BR" sz="1600" u="sng" dirty="0">
                <a:solidFill>
                  <a:srgbClr val="4B7D92"/>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r>
              <a:rPr lang="pt-BR" sz="1600" u="sng" dirty="0" err="1">
                <a:solidFill>
                  <a:srgbClr val="4B7D92"/>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mercator</a:t>
            </a:r>
            <a:r>
              <a:rPr lang="pt-BR" sz="1600" u="sng" dirty="0">
                <a:solidFill>
                  <a:srgbClr val="4B7D92"/>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/v18/en_1984-2201-mercator-18-e18005.pdf</a:t>
            </a:r>
            <a:r>
              <a:rPr lang="pt-BR" sz="1600" dirty="0">
                <a:highlight>
                  <a:srgbClr val="FFFFFF"/>
                </a:highlight>
                <a:latin typeface="Calibri" panose="020F0502020204030204" pitchFamily="34" charset="0"/>
                <a:cs typeface="Calibri" panose="020F0502020204030204" pitchFamily="34" charset="0"/>
              </a:rPr>
              <a:t>. . Acesso em: 25 mar. 2021.</a:t>
            </a:r>
          </a:p>
          <a:p>
            <a:pPr marL="270510" lvl="0" indent="-307022" algn="just" rtl="0">
              <a:spcBef>
                <a:spcPts val="1200"/>
              </a:spcBef>
              <a:spcAft>
                <a:spcPts val="0"/>
              </a:spcAft>
              <a:buSzPts val="1700"/>
              <a:buFont typeface="Calibri"/>
              <a:buChar char="•"/>
            </a:pPr>
            <a:r>
              <a:rPr lang="pt-BR" sz="1600" b="0" i="0" dirty="0">
                <a:solidFill>
                  <a:srgbClr val="000000"/>
                </a:solidFill>
                <a:effectLst/>
                <a:latin typeface="Calibri" panose="020F0502020204030204" pitchFamily="34" charset="0"/>
                <a:cs typeface="Calibri" panose="020F0502020204030204" pitchFamily="34" charset="0"/>
              </a:rPr>
              <a:t>SILVA, G. A. B., David, P. L. D., &amp; Bianchi, G. (2017). A utilização do SIG para o planejamento urbano. </a:t>
            </a:r>
            <a:r>
              <a:rPr lang="pt-BR" sz="1600" b="0" i="1" dirty="0">
                <a:solidFill>
                  <a:srgbClr val="000000"/>
                </a:solidFill>
                <a:effectLst/>
                <a:latin typeface="Calibri" panose="020F0502020204030204" pitchFamily="34" charset="0"/>
                <a:cs typeface="Calibri" panose="020F0502020204030204" pitchFamily="34" charset="0"/>
              </a:rPr>
              <a:t>ANAP Brasil</a:t>
            </a:r>
            <a:r>
              <a:rPr lang="pt-BR" sz="1600" b="0" i="0" dirty="0">
                <a:solidFill>
                  <a:srgbClr val="000000"/>
                </a:solidFill>
                <a:effectLst/>
                <a:latin typeface="Calibri" panose="020F0502020204030204" pitchFamily="34" charset="0"/>
                <a:cs typeface="Calibri" panose="020F0502020204030204" pitchFamily="34" charset="0"/>
              </a:rPr>
              <a:t>, 10(21), 70-89. </a:t>
            </a:r>
            <a:r>
              <a:rPr lang="pt-BR" sz="1600" b="0" i="0" dirty="0">
                <a:effectLst/>
                <a:latin typeface="Calibri" panose="020F0502020204030204" pitchFamily="34" charset="0"/>
                <a:cs typeface="Calibri" panose="020F0502020204030204" pitchFamily="34" charset="0"/>
                <a:hlinkClick r:id="rId4"/>
              </a:rPr>
              <a:t>http://dx.doi.org/10.17271/19843240102120171675</a:t>
            </a:r>
            <a:r>
              <a:rPr lang="pt-BR" sz="1600" b="0" i="0" dirty="0">
                <a:solidFill>
                  <a:srgbClr val="000000"/>
                </a:solidFill>
                <a:effectLst/>
                <a:latin typeface="Calibri" panose="020F0502020204030204" pitchFamily="34" charset="0"/>
                <a:cs typeface="Calibri" panose="020F0502020204030204" pitchFamily="34" charset="0"/>
              </a:rPr>
              <a:t>.</a:t>
            </a:r>
            <a:endParaRPr sz="1600" dirty="0">
              <a:latin typeface="Calibri" panose="020F0502020204030204" pitchFamily="34" charset="0"/>
              <a:cs typeface="Calibri" panose="020F0502020204030204" pitchFamily="34" charset="0"/>
            </a:endParaRPr>
          </a:p>
          <a:p>
            <a:pPr marL="0" lvl="0" indent="0" algn="l" rtl="0">
              <a:spcBef>
                <a:spcPts val="36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60648"/>
            <a:ext cx="8229600" cy="7920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3200"/>
              <a:buFont typeface="Tahoma"/>
              <a:buNone/>
            </a:pPr>
            <a:r>
              <a:rPr lang="pt-BR" sz="3200" b="1" i="1">
                <a:solidFill>
                  <a:srgbClr val="003366"/>
                </a:solidFill>
                <a:latin typeface="Tahoma"/>
                <a:ea typeface="Tahoma"/>
                <a:cs typeface="Tahoma"/>
                <a:sym typeface="Tahoma"/>
              </a:rPr>
              <a:t>Objetivos</a:t>
            </a:r>
            <a:endParaRPr>
              <a:solidFill>
                <a:srgbClr val="C00000"/>
              </a:solidFill>
            </a:endParaRPr>
          </a:p>
        </p:txBody>
      </p:sp>
      <p:sp>
        <p:nvSpPr>
          <p:cNvPr id="102" name="Google Shape;102;p3"/>
          <p:cNvSpPr txBox="1">
            <a:spLocks noGrp="1"/>
          </p:cNvSpPr>
          <p:nvPr>
            <p:ph type="body" idx="1"/>
          </p:nvPr>
        </p:nvSpPr>
        <p:spPr>
          <a:xfrm>
            <a:off x="457200" y="908720"/>
            <a:ext cx="8363272" cy="5544616"/>
          </a:xfrm>
          <a:prstGeom prst="rect">
            <a:avLst/>
          </a:prstGeom>
          <a:noFill/>
          <a:ln>
            <a:noFill/>
          </a:ln>
        </p:spPr>
        <p:txBody>
          <a:bodyPr spcFirstLastPara="1" wrap="square" lIns="91425" tIns="45700" rIns="91425" bIns="45700" anchor="t" anchorCtr="0">
            <a:normAutofit fontScale="25000" lnSpcReduction="20000"/>
          </a:bodyPr>
          <a:lstStyle/>
          <a:p>
            <a:pPr marL="342900" lvl="0" indent="-292100" algn="l" rtl="0">
              <a:spcBef>
                <a:spcPts val="0"/>
              </a:spcBef>
              <a:spcAft>
                <a:spcPts val="0"/>
              </a:spcAft>
              <a:buClr>
                <a:schemeClr val="dk1"/>
              </a:buClr>
              <a:buSzPct val="100000"/>
              <a:buNone/>
            </a:pPr>
            <a:endParaRPr dirty="0"/>
          </a:p>
          <a:p>
            <a:pPr marL="342900" lvl="0" indent="-342900" algn="just" rtl="0">
              <a:spcBef>
                <a:spcPts val="370"/>
              </a:spcBef>
              <a:spcAft>
                <a:spcPts val="0"/>
              </a:spcAft>
              <a:buClr>
                <a:schemeClr val="dk1"/>
              </a:buClr>
              <a:buSzPct val="100000"/>
              <a:buChar char="•"/>
            </a:pPr>
            <a:r>
              <a:rPr lang="pt-BR" sz="7400" b="1" dirty="0"/>
              <a:t>Objetivos geral </a:t>
            </a:r>
            <a:endParaRPr dirty="0"/>
          </a:p>
          <a:p>
            <a:pPr marL="342900" lvl="0" indent="-342900" algn="just" rtl="0">
              <a:spcBef>
                <a:spcPts val="370"/>
              </a:spcBef>
              <a:spcAft>
                <a:spcPts val="0"/>
              </a:spcAft>
              <a:buClr>
                <a:schemeClr val="dk1"/>
              </a:buClr>
              <a:buSzPct val="100000"/>
              <a:buChar char="•"/>
            </a:pPr>
            <a:r>
              <a:rPr lang="pt-BR" sz="7400" dirty="0">
                <a:solidFill>
                  <a:srgbClr val="000000"/>
                </a:solidFill>
              </a:rPr>
              <a:t>Análise temporal do uso e cobertura da terra do entorno próximo e núcleo informal Lagoa Azul 2 no município de Jacareí/SP, no período entre os anos de 2006, 2016 e 2020. A partir de imagens do </a:t>
            </a:r>
            <a:r>
              <a:rPr lang="pt-BR" sz="7400" i="1" dirty="0">
                <a:solidFill>
                  <a:srgbClr val="000000"/>
                </a:solidFill>
              </a:rPr>
              <a:t>Google Earth Pro </a:t>
            </a:r>
            <a:r>
              <a:rPr lang="pt-BR" sz="7400" dirty="0">
                <a:solidFill>
                  <a:srgbClr val="000000"/>
                </a:solidFill>
              </a:rPr>
              <a:t>com suporte da tecnologia de Sistemas de Informação Geográfica (</a:t>
            </a:r>
            <a:r>
              <a:rPr lang="pt-BR" sz="7400" dirty="0" err="1">
                <a:solidFill>
                  <a:srgbClr val="000000"/>
                </a:solidFill>
              </a:rPr>
              <a:t>SIGs</a:t>
            </a:r>
            <a:r>
              <a:rPr lang="pt-BR" sz="7400" dirty="0">
                <a:solidFill>
                  <a:srgbClr val="000000"/>
                </a:solidFill>
              </a:rPr>
              <a:t>).</a:t>
            </a:r>
            <a:endParaRPr dirty="0">
              <a:solidFill>
                <a:srgbClr val="000000"/>
              </a:solidFill>
            </a:endParaRPr>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b="1" dirty="0"/>
              <a:t>Objetivos específicos</a:t>
            </a:r>
            <a:endParaRPr dirty="0"/>
          </a:p>
          <a:p>
            <a:pPr marL="342900" lvl="0" indent="-342900" algn="just" rtl="0">
              <a:spcBef>
                <a:spcPts val="370"/>
              </a:spcBef>
              <a:spcAft>
                <a:spcPts val="0"/>
              </a:spcAft>
              <a:buClr>
                <a:schemeClr val="dk1"/>
              </a:buClr>
              <a:buSzPct val="100000"/>
              <a:buChar char="•"/>
            </a:pPr>
            <a:r>
              <a:rPr lang="pt-BR" sz="7400" dirty="0"/>
              <a:t>Elaboração de mapas de uso e cobertura da terra para identificar a evolução da ocupação urbana na área de propriedade particular no núcleo Lagoa Azul 2 no município de Jacareí / SP no ano </a:t>
            </a:r>
            <a:r>
              <a:rPr lang="pt-BR" sz="7600" dirty="0"/>
              <a:t>de</a:t>
            </a:r>
            <a:r>
              <a:rPr lang="pt-BR" sz="7600" dirty="0">
                <a:highlight>
                  <a:srgbClr val="FFFF00"/>
                </a:highlight>
              </a:rPr>
              <a:t> </a:t>
            </a:r>
            <a:r>
              <a:rPr lang="pt-BR" sz="7600" dirty="0"/>
              <a:t>2006 período anterior a ocupação irregular e posterior no ano de 2016 e 2020.</a:t>
            </a:r>
            <a:endParaRPr sz="7600" dirty="0"/>
          </a:p>
          <a:p>
            <a:pPr marL="0" lvl="0" indent="0" algn="just" rtl="0">
              <a:spcBef>
                <a:spcPts val="370"/>
              </a:spcBef>
              <a:spcAft>
                <a:spcPts val="0"/>
              </a:spcAft>
              <a:buClr>
                <a:schemeClr val="dk1"/>
              </a:buClr>
              <a:buSzPct val="100000"/>
              <a:buNone/>
            </a:pPr>
            <a:r>
              <a:rPr lang="pt-BR" sz="7400" dirty="0"/>
              <a:t> </a:t>
            </a:r>
            <a:endParaRPr sz="7400" dirty="0"/>
          </a:p>
          <a:p>
            <a:pPr marL="342900" lvl="0" algn="just">
              <a:spcBef>
                <a:spcPts val="370"/>
              </a:spcBef>
              <a:buSzPct val="100000"/>
            </a:pPr>
            <a:r>
              <a:rPr lang="pt-BR" sz="7400" dirty="0"/>
              <a:t>Análise espacial comparativa entre os mapas de uso e cobertura da terra dos anos de 2006, 2016 e 2020 com apoio de dados socioeconômicos disponíveis pelo IBGE.</a:t>
            </a:r>
            <a:endParaRPr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dirty="0"/>
              <a:t>Avaliação da situação dos empreendimentos que estão fora da legislação urbanística, ambiental, civil e penal vigentes com verificação das medidas administrativas tomadas  pelo do Poder Público.</a:t>
            </a:r>
            <a:endParaRPr sz="7400" dirty="0"/>
          </a:p>
          <a:p>
            <a:pPr marL="342900" lvl="0" indent="-225425" algn="just" rtl="0">
              <a:spcBef>
                <a:spcPts val="370"/>
              </a:spcBef>
              <a:spcAft>
                <a:spcPts val="0"/>
              </a:spcAft>
              <a:buClr>
                <a:schemeClr val="dk1"/>
              </a:buClr>
              <a:buSzPct val="100000"/>
              <a:buNone/>
            </a:pPr>
            <a:endParaRPr sz="7400"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120"/>
              </a:spcBef>
              <a:spcAft>
                <a:spcPts val="0"/>
              </a:spcAft>
              <a:buClr>
                <a:schemeClr val="dk1"/>
              </a:buClr>
              <a:buSzPct val="100000"/>
              <a:buChar char="•"/>
            </a:pPr>
            <a:r>
              <a:rPr lang="pt-BR" sz="2400" b="0" i="0" u="none" strike="noStrike" dirty="0"/>
              <a:t>.</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15" name="Google Shape;115;p9"/>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85000" lnSpcReduction="20000"/>
          </a:bodyPr>
          <a:lstStyle/>
          <a:p>
            <a:pPr marL="342900" lvl="0" indent="-190500" algn="l" rtl="0">
              <a:spcBef>
                <a:spcPts val="0"/>
              </a:spcBef>
              <a:spcAft>
                <a:spcPts val="0"/>
              </a:spcAft>
              <a:buClr>
                <a:schemeClr val="dk1"/>
              </a:buClr>
              <a:buSzPct val="100000"/>
              <a:buNone/>
            </a:pPr>
            <a:endParaRPr sz="2400" dirty="0"/>
          </a:p>
          <a:p>
            <a:pPr marL="342900" lvl="0" indent="-321945" algn="just" rtl="0">
              <a:spcBef>
                <a:spcPts val="440"/>
              </a:spcBef>
              <a:spcAft>
                <a:spcPts val="0"/>
              </a:spcAft>
              <a:buClr>
                <a:schemeClr val="dk1"/>
              </a:buClr>
              <a:buSzPct val="100000"/>
              <a:buChar char="•"/>
            </a:pPr>
            <a:r>
              <a:rPr lang="pt-BR" sz="2200" b="0" i="0" u="none" strike="noStrike" dirty="0"/>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2000" b="0" i="0" u="none" strike="noStrike" dirty="0"/>
              <a:t>(PRIANTI JUNIOR, 2009).</a:t>
            </a:r>
            <a:endParaRPr dirty="0"/>
          </a:p>
          <a:p>
            <a:pPr marL="342900" lvl="0" indent="-203200" algn="just" rtl="0">
              <a:spcBef>
                <a:spcPts val="440"/>
              </a:spcBef>
              <a:spcAft>
                <a:spcPts val="0"/>
              </a:spcAft>
              <a:buClr>
                <a:schemeClr val="dk1"/>
              </a:buClr>
              <a:buSzPct val="100000"/>
              <a:buNone/>
            </a:pPr>
            <a:endParaRPr sz="2200" dirty="0"/>
          </a:p>
          <a:p>
            <a:pPr marL="342900" lvl="0" indent="-321945" algn="just" rtl="0">
              <a:spcBef>
                <a:spcPts val="440"/>
              </a:spcBef>
              <a:spcAft>
                <a:spcPts val="0"/>
              </a:spcAft>
              <a:buClr>
                <a:schemeClr val="dk1"/>
              </a:buClr>
              <a:buSzPct val="100000"/>
              <a:buChar char="•"/>
            </a:pPr>
            <a:r>
              <a:rPr lang="pt-BR" sz="2200" b="0" i="0" u="none" strike="noStrike" dirty="0"/>
              <a:t>Segundo  o  Instituto  Brasileiro  de  Geografia  e  Estatística  (2006),    o  município contava no último censo  com  199948 pessoas residentes.</a:t>
            </a:r>
            <a:endParaRPr sz="2200" b="0" i="0" u="none" strike="noStrike" dirty="0"/>
          </a:p>
          <a:p>
            <a:pPr marL="342900" lvl="0" indent="0" algn="just" rtl="0">
              <a:spcBef>
                <a:spcPts val="440"/>
              </a:spcBef>
              <a:spcAft>
                <a:spcPts val="0"/>
              </a:spcAft>
              <a:buNone/>
            </a:pPr>
            <a:endParaRPr sz="2200" dirty="0"/>
          </a:p>
          <a:p>
            <a:pPr marL="342900" lvl="0" indent="-331152" algn="just" rtl="0">
              <a:spcBef>
                <a:spcPts val="0"/>
              </a:spcBef>
              <a:spcAft>
                <a:spcPts val="0"/>
              </a:spcAft>
              <a:buSzPct val="100000"/>
              <a:buChar char="•"/>
            </a:pPr>
            <a:r>
              <a:rPr lang="pt-BR" sz="1900" dirty="0"/>
              <a:t>uma área de propriedade particular localizada nas coordenadas 23º15’14.84”S e 45º58’22.23”O, SP. </a:t>
            </a:r>
            <a:r>
              <a:rPr lang="pt-BR" sz="1900" dirty="0">
                <a:solidFill>
                  <a:srgbClr val="FF0000"/>
                </a:solidFill>
              </a:rPr>
              <a:t>Colocar retângulo / área ?</a:t>
            </a:r>
            <a:endParaRPr sz="1900" dirty="0">
              <a:solidFill>
                <a:srgbClr val="FF0000"/>
              </a:solidFill>
            </a:endParaRPr>
          </a:p>
          <a:p>
            <a:pPr marL="342900" lvl="0" indent="-331152" algn="just" rtl="0">
              <a:spcBef>
                <a:spcPts val="0"/>
              </a:spcBef>
              <a:spcAft>
                <a:spcPts val="0"/>
              </a:spcAft>
              <a:buClr>
                <a:srgbClr val="FF0000"/>
              </a:buClr>
              <a:buSzPct val="100000"/>
              <a:buChar char="•"/>
            </a:pPr>
            <a:endParaRPr sz="1900" dirty="0">
              <a:solidFill>
                <a:srgbClr val="FF0000"/>
              </a:solidFill>
            </a:endParaRPr>
          </a:p>
          <a:p>
            <a:pPr marL="342900" lvl="0" indent="-331152" algn="l" rtl="0">
              <a:lnSpc>
                <a:spcPct val="115000"/>
              </a:lnSpc>
              <a:spcBef>
                <a:spcPts val="0"/>
              </a:spcBef>
              <a:spcAft>
                <a:spcPts val="0"/>
              </a:spcAft>
              <a:buClr>
                <a:srgbClr val="FF0000"/>
              </a:buClr>
              <a:buSzPct val="100000"/>
              <a:buChar char="•"/>
            </a:pPr>
            <a:r>
              <a:rPr lang="pt-BR" sz="1900" dirty="0"/>
              <a:t>"a Região do Vale do Paraíba Paulista encontra-se dividida em cinco </a:t>
            </a:r>
            <a:r>
              <a:rPr lang="pt-BR" sz="1900" dirty="0" err="1"/>
              <a:t>subregiões</a:t>
            </a:r>
            <a:r>
              <a:rPr lang="pt-BR" sz="1900" dirty="0"/>
              <a:t> sendo a Sub-região 2 (Dutra A) composta pelos municípios de Jacareí, São José dos Campos, Caçapava, Taubaté, Tremembé e Pindamonhangaba definida como o recorte territorial para esta análise (</a:t>
            </a:r>
            <a:r>
              <a:rPr lang="pt-BR" sz="1900" dirty="0">
                <a:solidFill>
                  <a:schemeClr val="tx1"/>
                </a:solidFill>
              </a:rPr>
              <a:t>Figura 1</a:t>
            </a:r>
            <a:r>
              <a:rPr lang="pt-BR" sz="1900" dirty="0"/>
              <a:t>). (</a:t>
            </a:r>
            <a:r>
              <a:rPr lang="pt-BR" sz="1900" dirty="0">
                <a:highlight>
                  <a:srgbClr val="FFFFFF"/>
                </a:highlight>
              </a:rPr>
              <a:t>ANDRADE et al. 2019)</a:t>
            </a:r>
            <a:endParaRPr sz="1900" dirty="0"/>
          </a:p>
          <a:p>
            <a:pPr marL="342900" lvl="0" indent="-270668" algn="just" rtl="0">
              <a:spcBef>
                <a:spcPts val="440"/>
              </a:spcBef>
              <a:spcAft>
                <a:spcPts val="0"/>
              </a:spcAft>
              <a:buClr>
                <a:srgbClr val="FF0000"/>
              </a:buClr>
              <a:buSzPct val="100000"/>
              <a:buFont typeface="Calibri"/>
              <a:buChar char="•"/>
            </a:pPr>
            <a:endParaRPr sz="125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420398" y="48659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Área de Estudo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08" name="Google Shape;108;p8"/>
          <p:cNvSpPr txBox="1">
            <a:spLocks noGrp="1"/>
          </p:cNvSpPr>
          <p:nvPr>
            <p:ph type="body" idx="1"/>
          </p:nvPr>
        </p:nvSpPr>
        <p:spPr>
          <a:xfrm>
            <a:off x="420398" y="956607"/>
            <a:ext cx="8045831" cy="96016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b="0" i="0" u="none" strike="noStrike" dirty="0"/>
              <a:t>A área escolhida para o estudo foi o </a:t>
            </a:r>
            <a:r>
              <a:rPr lang="pt-BR" sz="2400" dirty="0"/>
              <a:t>município</a:t>
            </a:r>
            <a:r>
              <a:rPr lang="pt-BR" sz="2400" b="0" i="0" u="none" strike="noStrike" dirty="0"/>
              <a:t> de </a:t>
            </a:r>
            <a:r>
              <a:rPr lang="pt-BR" sz="2400" dirty="0"/>
              <a:t>Jacareí/SP</a:t>
            </a:r>
            <a:endParaRPr sz="2400"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20" y="1350061"/>
            <a:ext cx="7526955" cy="53227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7a07da59f5_0_0"/>
          <p:cNvSpPr txBox="1">
            <a:spLocks noGrp="1"/>
          </p:cNvSpPr>
          <p:nvPr>
            <p:ph type="title"/>
          </p:nvPr>
        </p:nvSpPr>
        <p:spPr>
          <a:xfrm>
            <a:off x="457200" y="-12"/>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pt-BR"/>
              <a:t>Localização - Lagoa Azul - Jacareí</a:t>
            </a:r>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2" y="1142988"/>
            <a:ext cx="8152598" cy="51909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cab452d7dd_0_3"/>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Junho de 2006</a:t>
            </a:r>
            <a:endParaRPr/>
          </a:p>
        </p:txBody>
      </p:sp>
      <p:pic>
        <p:nvPicPr>
          <p:cNvPr id="128" name="Google Shape;128;gcab452d7dd_0_3"/>
          <p:cNvPicPr preferRelativeResize="0"/>
          <p:nvPr/>
        </p:nvPicPr>
        <p:blipFill>
          <a:blip r:embed="rId3">
            <a:alphaModFix/>
          </a:blip>
          <a:stretch>
            <a:fillRect/>
          </a:stretch>
        </p:blipFill>
        <p:spPr>
          <a:xfrm>
            <a:off x="152400" y="1064475"/>
            <a:ext cx="8823452" cy="56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cab452d7dd_0_9"/>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Outubro/2016</a:t>
            </a:r>
            <a:endParaRPr/>
          </a:p>
        </p:txBody>
      </p:sp>
      <p:pic>
        <p:nvPicPr>
          <p:cNvPr id="134" name="Google Shape;134;gcab452d7dd_0_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ab452d7dd_0_19"/>
          <p:cNvSpPr txBox="1">
            <a:spLocks noGrp="1"/>
          </p:cNvSpPr>
          <p:nvPr>
            <p:ph type="title"/>
          </p:nvPr>
        </p:nvSpPr>
        <p:spPr>
          <a:xfrm>
            <a:off x="449325"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Dezembro/2020</a:t>
            </a:r>
            <a:endParaRPr/>
          </a:p>
        </p:txBody>
      </p:sp>
      <p:pic>
        <p:nvPicPr>
          <p:cNvPr id="140" name="Google Shape;140;gcab452d7dd_0_1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3518</Words>
  <Application>Microsoft Office PowerPoint</Application>
  <PresentationFormat>Apresentação na tela (4:3)</PresentationFormat>
  <Paragraphs>288</Paragraphs>
  <Slides>26</Slides>
  <Notes>26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Arial</vt:lpstr>
      <vt:lpstr>Calibri</vt:lpstr>
      <vt:lpstr>Tahoma</vt:lpstr>
      <vt:lpstr>Tema do Office</vt:lpstr>
      <vt:lpstr> Titulo do Artigo / Trabalho realizado </vt:lpstr>
      <vt:lpstr> Breve Introdução /  Justificativa do Trabalho. </vt:lpstr>
      <vt:lpstr>Objetivos</vt:lpstr>
      <vt:lpstr>Caracterização da área de estudo em função do tema abordado.  </vt:lpstr>
      <vt:lpstr>Área de Estudo  </vt:lpstr>
      <vt:lpstr>Localização - Lagoa Azul - Jacareí</vt:lpstr>
      <vt:lpstr>Junho de 2006</vt:lpstr>
      <vt:lpstr>Outubro/2016</vt:lpstr>
      <vt:lpstr>Dezembro/2020</vt:lpstr>
      <vt:lpstr>Caracterização da área de estudo em função do tema abordado.  </vt:lpstr>
      <vt:lpstr> Materiais e Métodos   </vt:lpstr>
      <vt:lpstr>Apresentação do PowerPoint</vt:lpstr>
      <vt:lpstr>Materiais e Métodos</vt:lpstr>
      <vt:lpstr>Materiais e Métodos</vt:lpstr>
      <vt:lpstr>Materiais e Métodos</vt:lpstr>
      <vt:lpstr> Materiais e Métodos   </vt:lpstr>
      <vt:lpstr> Materiais e Métodos   </vt:lpstr>
      <vt:lpstr> Materiais e Métodos   </vt:lpstr>
      <vt:lpstr> Materiais e Métodos   </vt:lpstr>
      <vt:lpstr> Materiais e Métodos   </vt:lpstr>
      <vt:lpstr> Materiais e Métodos   </vt:lpstr>
      <vt:lpstr> Cronograma   </vt:lpstr>
      <vt:lpstr> Custos  </vt:lpstr>
      <vt:lpstr> Resultados Esperados  </vt:lpstr>
      <vt:lpstr> Referências Bibliográficas  </vt:lpstr>
      <vt:lpstr>============================= NOVAS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do Artigo / Trabalho realizado</dc:title>
  <dc:creator>djota dj</dc:creator>
  <cp:lastModifiedBy>VICTOR SERGIO SILVA BARROS</cp:lastModifiedBy>
  <cp:revision>34</cp:revision>
  <dcterms:created xsi:type="dcterms:W3CDTF">2019-10-08T19:38:10Z</dcterms:created>
  <dcterms:modified xsi:type="dcterms:W3CDTF">2021-04-16T16:26:31Z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0x010100A1A07696A26A3D488EBEE2E2B7A97CFF</vt:lpwstr>
  </property>
</Properties>
</file>